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85" r:id="rId19"/>
    <p:sldId id="286" r:id="rId20"/>
    <p:sldId id="273" r:id="rId21"/>
    <p:sldId id="274" r:id="rId22"/>
    <p:sldId id="275" r:id="rId23"/>
    <p:sldId id="276" r:id="rId24"/>
    <p:sldId id="283" r:id="rId25"/>
    <p:sldId id="284" r:id="rId26"/>
    <p:sldId id="277" r:id="rId27"/>
    <p:sldId id="278" r:id="rId28"/>
    <p:sldId id="279" r:id="rId29"/>
    <p:sldId id="280" r:id="rId30"/>
    <p:sldId id="281" r:id="rId3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4"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122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063FBB68-BC74-44FC-8300-4379B10064E3}" type="datetimeFigureOut">
              <a:rPr lang="pt-PT" smtClean="0"/>
              <a:pPr/>
              <a:t>23-02-2016</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E7B35E6E-B301-4946-955D-38AA654136AE}"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FBB68-BC74-44FC-8300-4379B10064E3}" type="datetimeFigureOut">
              <a:rPr lang="pt-PT" smtClean="0"/>
              <a:pPr/>
              <a:t>23-02-2016</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35E6E-B301-4946-955D-38AA654136AE}"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42910" y="785794"/>
            <a:ext cx="7772400" cy="1470025"/>
          </a:xfrm>
        </p:spPr>
        <p:txBody>
          <a:bodyPr/>
          <a:lstStyle/>
          <a:p>
            <a:r>
              <a:rPr lang="pt-PT" dirty="0" smtClean="0">
                <a:solidFill>
                  <a:srgbClr val="C00000"/>
                </a:solidFill>
                <a:latin typeface="Arial Black" pitchFamily="34" charset="0"/>
              </a:rPr>
              <a:t>Intimidade</a:t>
            </a:r>
            <a:r>
              <a:rPr lang="pt-PT" dirty="0" smtClean="0">
                <a:latin typeface="Arial Black" pitchFamily="34" charset="0"/>
              </a:rPr>
              <a:t> , </a:t>
            </a:r>
            <a:r>
              <a:rPr lang="pt-PT" dirty="0" smtClean="0">
                <a:solidFill>
                  <a:srgbClr val="FF0000"/>
                </a:solidFill>
                <a:latin typeface="Arial Black" pitchFamily="34" charset="0"/>
              </a:rPr>
              <a:t>Amor</a:t>
            </a:r>
            <a:r>
              <a:rPr lang="pt-PT" dirty="0" smtClean="0">
                <a:latin typeface="Arial Black" pitchFamily="34" charset="0"/>
              </a:rPr>
              <a:t> e </a:t>
            </a:r>
            <a:r>
              <a:rPr lang="pt-PT" dirty="0" smtClean="0">
                <a:solidFill>
                  <a:srgbClr val="0070C0"/>
                </a:solidFill>
                <a:latin typeface="Arial Black" pitchFamily="34" charset="0"/>
              </a:rPr>
              <a:t>Amizade</a:t>
            </a:r>
            <a:endParaRPr lang="pt-PT" dirty="0">
              <a:solidFill>
                <a:srgbClr val="0070C0"/>
              </a:solidFill>
              <a:latin typeface="Arial Black" pitchFamily="34" charset="0"/>
            </a:endParaRPr>
          </a:p>
        </p:txBody>
      </p:sp>
      <p:sp>
        <p:nvSpPr>
          <p:cNvPr id="26626" name="AutoShape 2" descr="data:image/jpeg;base64,/9j/4AAQSkZJRgABAQAAAQABAAD/2wCEAAkGBxQQEBQUEhQVFhQVFBUUFBYVFBUVFhUUFRUWFxQVFRQYHCggGBolHBQUITEiJSkrLi4uFx8zODMsNygtLisBCgoKDg0OGxAQGi8mICUsLCwsLCwsLCwsLCwsLCwsLC8sLywsLCwsLCwsLCwsLCwsLCwsLCwsLCwsLCwsLCwsLP/AABEIAKEBOAMBIgACEQEDEQH/xAAbAAABBQEBAAAAAAAAAAAAAAAAAQIEBQYDB//EAEIQAAEDAQYDBQUGBQMCBwAAAAEAAhEDBAUSITFBUWGRBhMicYEUMkKhsSNSYsHR8DNygpLhNENTFaIHFmNzsrPx/8QAGgEAAgMBAQAAAAAAAAAAAAAAAAECAwQFBv/EAC4RAAICAQMEAAQFBQEAAAAAAAABAhEDBBIhEzFBUSJSYXEUM4GhsTJCkdHwBf/aAAwDAQACEQMRAD8A10JIXSEkLp2cmhkIhPhEIsKGQiE+EsIsKGQiE/ClhFhQzCjCumFGFKwoZhVF2wvPuKENnHUkNjYCJPzAjmeC0WFef9pK/tFtIIhtAYZzEkTlnzk+qz6nLsga9Hg6mT7EC47vrVHh7QRGRMkDy+S2Va48TNYccyRu6P31UC7LbhgaDyV7StwMZrgSlbPSqG1cGdu1ndOzYXGTlAPWQfmtc+q+pRGGG7lokDq8gA88Kr6tkZVOUA/XzUS19mDmWVY4RIg8ZTTK5wTZ07z7QB1ZzTsx9QhvDIsP6q0dZS10guLSJhxLoP4SdjwzWLaTZahp2oOw/fHikcSCCHdOi0921KUDunl3oGjMaYRmVdp5Sjli17M2pgnjafomwiE+EQvQ2ecoZCIT4RCLChkIhPhEIsKGQiE+EQiwoZCIT4RCLChkIhPhEIChkIhPhEIsKGQiE6EQiwobCIToRCLChsIhPhEIsKGQhPhCLHQsIhPhEKFjoZCIToRCdhQ2EQnwqPtBegb4GSTiAcYyGU6qE5qKtluLE5ukXGIcRmp1OyNgTUaCdlirvruNQ5EEZl84YGoE8I+i1tgcyqQQCY+M4mgnjnEjmsctTJ9jdHRRS+LkmVLuIEhzXRrEz0UVlMnMCRxAy67eql1btcxuOk9+WZ91wdxjWExl5YH4Krg1pzxEOzy5HLmIS/EyXcT0kH2I1ekRTe4GIa6DlkQDoN15oym57nuAJJJceJMk+pzXpHbG3Cy2cvFPHSeHU3GTiYajSKbxnEYonXIzsV5laLXUp0/sWYnnOJiAqdVl3pUbNBh2XZa2NoeIORHLMHmFLZLSspYr+d3re+aGnTE2Qf5XNcJhaoODoIMhc+ScXydNNSXBJdWcMwPzUmjep3lV5vHuzEE8g0n6KeKbazQ8GNo0IPAg/VVsdeyHfddtVoaYzMSVPulwa5tMAzBLiGwIaIbJGUmRzgLPXnMkQJGcO0y4rRdnKpqAuwhoDQMtCTnriz03AWvSK8iMOtdYn9i3hEJ8Ihd6zzdDIRCfCIRYUMhEJ8IhFgMhEJ8IhFhQyEQnwiEWFDIRCfCIRYDIRCfCIRYUMhEJ8IhFhQyEQnQiEWA2EQnQiEANhCfCEWOh0IhPhJCjZKhsIhOhLCLCjtZrNiBMTnH5uPoFhu1NCk20PpPMEFj95MticuY+W++nst5EVntn3a9Fn9D6cv8AmD1WMvauK1d1U5udHoRkR8p9SudqptM7GhxJpFhStIIAwzyGQkfE/if3ltJbbCXTJdyAJPoCIUCw2CpUOUNBzzH0HFaOyXYA0D3unzO46LA8kmdOWGESVc9/tDsJGfF1WTPk1kfNXN4tD6bj3VN5iYJzPMHiqF9zveZGBgG8kyNpEfmpdCyYPeeXGciMhly/yp9SSXJneKF2isvivTqXbVpvyGIQMQOFwMxPD9+WK7t2y0namkBVwtPhrNJI08TcmnzWds95AUhl4swRwLcjJ5FQyS4TNGnilZCtVkdVIlmI5QY32VpeF3VrNSbjEYhlBB02Mbp9w2mK4e7NwmJ0gjOOa0XaWu2rQGHDiaZh2sEGQBvnhULtFsrUuDzT2ao/Fufh+0LC3mDoVcdn7fXpvLK04PhOLEebSR8iunseIYgPTgeC0PZy7Gt8VSCTkAdufmm5pqiLx091kS97KTm3MuEZ5R5rRXDSw0Q1kd2AM/v1PjPkPCOqpb5DqznUaIxPzkZCYBOGTkNpW6p2AUqFJh1bTaCfxgeIzzM9Vp0n5n2MGt/K+5BhJC6ObBSQuzZwKGQiE+EQiwoZCIT4RCLChkIhPhEIsKGQiE6EQiwobCIToRCLChsIhOhEIsKGwiE6EQiwobCIToRCLChsIhOhEIsKGwhOhCLCh0IhOQoWWUNhKAlSgIsKKB9lLa1Vw3e1w6H/APFkbYwh58yfmvRKrW95E+J7TlxwYc/+9qyd92Yd7+9d1ztV5O1oZVRzuu1uDeXPJX1mtocJaRP4aTnHrKzbaXLrJP6Bdmgt1d6SfnhXNo6bSkamleMQHb6YvG70YMgpbnOjR0cy1g6arMWK393OXTLqTmUVu2ueGnTxu00BaOWIqS5VFM4U+BnbV2A0HGQRjz/tKwV8V21DUaN3HT8TWmR65rb9qbYK9CnibhdicY4eHMDht0Xm9NkVj16ZKce1ehpGuuA0LW0CnUFG0MZ4qbjAcR8dM8520jTdXFpuWs0TVfTgZEl8Dbcji4BZijdjKgBbgng4A7zEEFdB2Wa4g1MIaPhbvpsZ4JvYybU12ZZ3Xa2F5ax2JsxLZLSeLXb81dmo2kMR4tDRMYnOIaxg5lxA9VX2WjToNNR0NYxsDgPIbkrOC932q2UHuBbZ2VSWtBALixuJzidMUSANBpzVSVu0RnLwes2KwUmWioMAxTTqsdHwuLS8j1a/qFpadMVWFp02PAjKVSPqB/c1Rp7rj+CrlPUDqrqxvgkc5HkdQr8Eqmc7MnKPJSWiiWOLXaj9yucLS22yCq3gRofyPJZ+rSLSQRBC7MJ2jlTx7WcoRCdCIU7K6GQiE+EQiwoZCIT4RCLChkIhOhEIsKGwiE6EQiwobCIToRCLChsIhOhEIsKGwiE6EQiwobCIToRCLChsITkIsdDZQmyiVAsoeE4LmCkrOhrvIoCigvyvVa6nVZAZicwnDJGMs1zyB7tufNRbY7GQ773yI1y6K+srG1KBa/Qgg/qsm2k+nVqsqEQC0sPnMj1GEjy81h1cWpX4f8nX0bjKFeV+6KS8m1GuL3VHMZMNY0EucRqcuOei4WG/A0jEXunSQJjyCtrfSaXYnjFAIA4TryzgKl9j7x+TcLZyaN/ONAsNpo3xg7s0F40qhs9SrSBLWjxHUCdyslTY2tlVcNQQTlAGwDso30XpfYmpgLqRzB2OcyMweKk33c9nsh9oFmY5khpBJwtOx7vSCcvOEo8K0E2t21mJq0sNOmGl+CJGIHCc4JYTt5ZKoq2X7QgxmMbZ3IkFo85HReiXnfNK2UcOEAtgtH3dvQQsF2nJpUy5pwloMERoSJHLLdJcukS7K2qFsF4Weo2O9axw1FQhhnkTkfRSHXvRojJ4qHYNMt8y7TovO21GudJ04Kc2o1WSxkVksuL6vt9oOZyGgGg8h+yre23aadFlIDxsYHu/nJJdnw1ChdjLvFe0hxANOiO9dwke4P7s/wCkrU3hSLmudBxPdDM9JyII5RCshj+EonP4qNb2LvRleiKRyc1oGHi2Bm3ly2IA0WnskhwBz4HTOP8AC8yuSi5haRk9jm+o5x5lenWaoajG8csQO2euSpxr4q9FOZLuvJa0nTt6qPedlxskDxDMcSNwnOqd2M/SN+QXF980mVRSqOwPLQ8YhDSCSID9JEZjmF0Yy28swuDlwkUqFKvOiGPke64Yhw5x+91EWtOzI40CEIQKgQhCAoEIQgKBCEiAoVCRCAoVCRCAoVCSUSgKFQkQgKBKklCYUcMSXEqb2x6X2x6dEd5cgptYS0galVQtj+Sm2Oq4iTrOXoiiUXboynZ++X2i2VqYJaxlN3dt5seA9zuJM+gHmrKvNUAOhpiGv+EjgeEHpmss+sbDetV4aS0VC4t0xU6rcRAPk/qFqxXDSCzxUqkOZiGxEwRxWWE1kUoT5dnVcHjanDtRXeyyfH7wydwxDWOXDkqq1VmMeWA5j3oz8grq8iGnE0RMYmjSdMQ9PoOKybqDg4gPgEkg4Q7MuPvB2q5uXHtnXg6OHI3FF9ct7U6dSQ8AjPC4xnydorC9e0ItoqUJw0gGy8H/AHA4Oy4gQMt5Wds9EhsVaTHndzC0AiR8LhkYxb8FNu9lNxw1acMzAaHFs5yC5zYiIGTdd8sjHsTcW+WZZtXOWaBwb3hkEmcy3g0fNT7/AG9/T7uYc+QNM8MuMcdCulvoNa7C33cRA8pMaKrvisYa9pk0yHjmWEH8o6qcK3plU03FoyloumrRzjE3i38xqElHxL0q3WRoh7PdeA9vk4So9zdmaVorio9sNpkPqRkH5+FhG8kdAVvyYb7GOE9qLXsrdvsdhaHZVK5FaoDkQ0/w28RAgxxLle3eGup4gRuJ0BO59V1FHvXFxJDi2c4ybxUmhTkwDLR6S7fTZS2+EVORIsdiAaAB4tR/laawNAbnEgGXcRwKqrG09df0Vmxk8xMkbE7A8goSxKyLm2SLKMRxGcMS2duJWO7QONptNINk46uAcQ2JJ/tYT6LTX9azTpNYD4qkzyY33o9S0eRKovaTRo1aw1bTqFp4YWkuI88mjzKzzW7Isa/UuxvZB5H9kXF41RIaI8Py2iVClYO4+0tRz5fJB5aLRDtBTLsIku4QV0VSRzZJt2XUolV1K8gTGhXZ9pjSEb4+w6cvRLlEqvFrcdgn9488OoS6kR9KRNlIXqortrnQjqowstYnMlQeZIksLfc0HeBIagCphd9T7x6rr/0uo4ZuUes/RPoL2WPtLeISG1N4hUr+ztQn3wuNp7Pua0k1Al1pfKHQj7Lt95Uxq4dVHqX5SHxLBWusKTyC8OSNrteMnAIeWfoaww9m2f2jphcH9p27ArPWC7seZMqe65SBKrllyE1hgTT2kJ2+a5Ov950hVdSxkJGXc45gqLyT9klih6LF19VOIQq8XXUO4Qlul7Hsj6LtziNQnMDjsu9jrVakGrRwjzB+iubTSZSomoYMe605YnbN/VaVOb4MTxxRROY4ZwrSxiaTSNxiHPP9FnLTWfWbBdhOsR4fKOC0thYW0qYMSGN8pgaFaFFxXLIY6cuEZDtrdxfabO9gJdWpupwN3U3yPWKoH9K0dO7QKLKTj7jWtxfiaBJHqptWkHVKL4zpPc7L8VNzTHrhPouNV/AgjoeioWOpuXs39VuEY+jPXvSLRnk4afdcN4PMLHXZbjWoS4DEC4ExsHGCANDA2W6vd47t0nIAkzyCwF32I0qQe2SwjxQJwO3nlOc7dFRng2rNOHJFNJvuW1O1tgSTyMx1KWgc3uOQa0kCJLnaNHIZqPZarTqAW+nUEKa60Umthoc6YykAfny2WBpHQUn5K5tN04zoOW+cBV955AD0Vpa7SXRMDgBp/lVV4uLsLWNLnE5NaJPoAi7aSB/Cm2aLszNextZEupuNIDiBBaB6OaPRauhYBQptpNzPvPPFx/SI9FiuydC3WV5cGtp0zm4VA1xdlEtAMtMbkj1WrpX4CfFLTuYxA8xGY6LqRm9qTOTkpydMsgwkCAADOGI00Omm6sbLZYAEQFDs17U3uPibAybORPEgFc7b2gp03tpg46j3YQxueEkTL3aNEAnjyU0ypou8cQBrsPqVOo1fDAEfvNZ2m0nxOzdxG3IclJp1Hj73zRtA79o7HUPdYATiODyLiMJPAa58lJvO7h7O5rc8DGt01JeCSTvo4xzU262Oc3EZzyCbfj8FENblLgDHkTH0VKhsk5+QyTcoKHoyFGyH4WfJHs5BnBn5KdStNSmCGwR5J9OtUdJA801qH8pm6P1Kp9mOpaRzgj5riaH83UrTMe4tz+idSsrHamFLrfQXRfsy3s/N3VGD8Tuq2VCwAcCuoszZzYPkpdX6B0n8xi2kjRzl0FZ33itg+lRb/tz6Lg+rT2px6JPLH0HSl8xmfancSmm0O+8VqaL2f8Y6BNqNp/8AH0CXVj6H05/MZBwcf9xy51KGL3nErUODAf4Z6JXGnh/h/II6sfQdOfzGKfcVEnNspRclAaNC0jj/AOn8kzuvwHojrxfgj0peylo2FjPdkKY2rAiVKfZz935LkaH4U98H4/YKmvJBqWZrjKR1lEQCQp3c8kvdclLdH0L4/ZUNu3P33IVx3f4UJb4+h1P2TbKx9RwaDzJ2A4lWV5WNjqJzPhacJOx1kjmVHqfZSxpBzzcNzw9FGr1HFuHYqxewS8Geexaawu+yYODR9FU1KI3APmJU+yZNbHCMvMqy9w4raSarg0CXRieGtynxYSQAPJpUcXdVePhHWTzwkZeSxXartCK7m0aXuU343O0xPAIGH8Ik57nkM2dnr+rMtVBpqvLDVaxzXOJBDzh3859FklqoxntX+TfHSScN3b6GpvO4DUpVGmrhxNc0+DSRH3lgbptjrOQ12ThDXt0kjIObO/1C9QvklzywGBm555bD1z9FmbXd/eF7nsYS0AjIODm8DI01C1xV9zJIzl+EFvf04gD7UNEZD444jQ/4KrLPbQVqrV2aY1803PZ5OnLgQ6ZCxV/3abJXc0GRAdkIEO3A2EyI2jph1Wl/uibtHqdvwS/Q6V65c7ISZhoGpJ4LWdnrqFHxuzqOGZ4fhby57wst2eAxd44TEhvLifqOvFbClbxEcdYTwafatzXJHVanfLanwTbQ7Flt8R28go3dgrrTtAIUeq7CVpSsy8oZXp5Hqn9mrGDXe/7sEcMRkT0nquFe0DI+iuuzNDBSz1ccXp8Pyjqm1wNXZq3WUOoy2fDBIPA5EgrjYLEaroEgD3joAP1Ui7bWGNMtLpyjlxJ4KTUtjWUiHeBp+7llwn6rPPPGFotWKUizshD2kMJa1rsOUSQAM52mVxvSkMLRsCYVLYu0VNphmTZzxHInTLorW0n2prTTIgTOc5mNx5KvFmU/PIs2GUOa4IzmNCGtB2THXTUHA+qf/wBNqt5+qv4M3Po6YBCAxqY6xVOHzQ2yPGoRaDkfPCV1plcHU6g+FdWtdHulFjO+FIaa5BrvuldGtduCkMTFGyXGEmE/dKIJ+FFoBjgCub2LuKR+6l/pKLAj06AXXuWpxBHwlMwzseiLAd7O07BBsQ4BOYwjZDqh4FFgcTYm7gJBYmcFIDidks8kWFI4+xM4JF2xFKiwM4GcVQ9p6tangdSdAzygFpI2dvnyI0WiAWa7UNrtOKm7wke6QC3ycNZ5ghLNJqNou08U58pfr/3cqqXaUOyqtLHb5ktPkVorney2UatFr8DzTOE6kNeM3ASJAdI10I4rD1aeNuIZEGHA7HgeIXCyXo6yVadTxQx05Tp8TebSCeqqjqHJfyjRLTKL/h/7LC2djLZSJiljA3pua4Ecmkh3yVdZ6LqNopd6x9Mtq03eNrmHwvBMYhnovZbPWFRjXsMte0OaeIIkIrDEMLgHtOrXgOb0KT00fDBauXlFXbmfbPGxzniTsOIAnPmVGdZpBH3jHoN/3wV6yztIAgCMhG0HY8OShVK9Fji19VjHbNfLDHHPUcxktvUSXJiUW3wQbRRkrA/+I1mxWtkf8DZ/vqL1DuGuhwcHN4tIcOq877TDvbZUIza2KbfJuv8A3Fyo1eWsZo0mO8n6GNpUqjNCrm42161VlMBviOpmGjUk58ApHsnJWlykUCXfFEDy3/Jc1arIuzOjLTY34NNR7L0gM6zp5AR0T6nZRh/3XR5NKrDfaRl9xuULVZfZX+Fj6J47D0n5GvUjk1o+ea0lnusUmkMIJIaJP3WgCIjksrZe0ZaeI6H0Vj/5hxNxMzG43B5hSepnJVJsj+Hp8IuLVLBmJHEfouDrc14wuZiaRB8OJpBEFVI7TOOw9Vzder3+7VZTdzA6c1TuXgsWN+TvR7K0G1e8p1XAFpBp1Je3kWOdBBHmVrrstDPDTaQIEAcYGf5rCXhYK9RpqC0Uy4bF3h0OYIJMTsrfsRY6jm967+IxzqZdjmmcgcTBro6Myd/TRglK6RTqUtlybZsTVg5oNrbxSmhlBJPP/Cra7sDoPXittPwc4sGWtpQbU1VXtQ2XM24cEqYWi5Fpal9oaqX25L7YU6YWi4damhObXaVSe2eSX27kimFou+9al71qoHXhyTfbzwRTFuRoRUalDgs77eU4XhCdMNyNCYSZLPG8il/6iSjaw3Ivy9oXPv2qjNvPBHtp4JUx7kXwe1EtWddbimi8CimLcjR4moWdN4FIntYbkRZTKkOBBEg6hKAkKtaIptGMvW6xSqkt3GY+8z8yM/2VX1bI0a6HQ7H9CtH2wqU2U2GpORyI1B8vn6KnpgRLcwcxGhHELlajE8btdjs6bMskKffyWvZntA2yUu5qBzmNP2ZbBLQdWkEjKZI81fWHtTZ6rsPeNaTpjlhJ4EPAz8iViH2eRl0/RRql3B2qUNTKPBKelhLk9adVaMyQOij120bQzC/BUbtnmObXAy08wV5DarG8sNMVKgZ91tR4b/aDEKJZ6FWhHd1HtjhH0haFqoNcmd6SafB6PX7KVaTi+y1gRqGvJpvA3+1bkfUDmd1lGWph+JvUKuvW+rdWpGmK7msc0teGtY0vaRBBdExEjIjVU/Zy6yLXQxmQagaQQIOOWjLzcFTKGKbW10Wxllhe5Wa7vmcR1T2gHSehVxUuDxHh5AZLvZ7CKcQI/e6vX/nfUretXoo6FHGYaCfL/Kl07qcdRh4ZzJmIy09eCsagg+FrpadmmPPTMK3o2B7A1zwRObQREec7qa0MV3ZB61+EZevdxpte6C7ACSBqYEkAblcLRZiIPESCN2n6rUtpzjB3kH1Tbou7vQ6g8Dcg6RxgjMHdKeijXDHHWO+TE93B3HOJj0ld3USQSXB7MpghrhJgGCJ1WotnZGrTOZDmaB8cTAxcCuNPs85oc0VGgPBaA4wHeQzz0KyS0+ReDQtTja7lPd1keKgLPEwOEh7QZmJa4jgCTOX5LbstrmjCwhrRoBkOih3B2UNJjgajGkukhvinKJ2z/RX9muSm3N1Qu6AfqtuDGox5OdqcrnOl2ItixP8AFUqOA2DdT/hWdSi2ozC2cswTx5rt9lTzkD1XNt5tecNJpeeMQ0ebjorSgpAEq72132jtJ3gQNFwL07IUEpJTSQnDyQAFNKfj5JO8CLHQwAJyTvAn96OCLFQ3DzS4QjvAlDwmFDHUwhrV1xhGIJWFHItRCeSEiYUcy1N7ldSjCgKOXdQhdcCEWFEUplVCFIZg+3X+po/yn6hS6P8ADahCp135K+5p0H5z+wjdUtRKhcZ9zsohvXF+qEKJNnF6LB/qKX/vUv8A7GoQrIdyM+zPUamqvrBoPIfVCF3Znn12Jtn94+qrL829fySIVce4yhp6u81Nun+MPX6IQrpdgRdXx/CH87fzWH7TfxKHk76tSIVePuKX9Jo7L7g8k8pUJCKa8/4notLd/wDpGfvdCE32K1/UyDfH8d39P/xCjsSoVbLEMqpGoQpIj5HBMKRCTGhAnBCE0IVy5oQgBAnlCEkMQarqUqEIDmuzdEITEhqEIT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26628" name="AutoShape 4" descr="data:image/jpeg;base64,/9j/4AAQSkZJRgABAQAAAQABAAD/2wCEAAkGBxQQEBQUEhQVFhQVFBUUFBYVFBUVFhUUFRUWFxQVFRQYHCggGBolHBQUITEiJSkrLi4uFx8zODMsNygtLisBCgoKDg0OGxAQGi8mICUsLCwsLCwsLCwsLCwsLCwsLC8sLywsLCwsLCwsLCwsLCwsLCwsLCwsLCwsLCwsLCwsLP/AABEIAKEBOAMBIgACEQEDEQH/xAAbAAABBQEBAAAAAAAAAAAAAAAAAQIEBQYDB//EAEIQAAEDAQYDBQUGBQMCBwAAAAEAAhEDBAUSITFBUWGRBhMicYEUMkKhsSNSYsHR8DNygpLhNENTFaIHFmNzsrPx/8QAGgEAAgMBAQAAAAAAAAAAAAAAAAECAwQFBv/EAC4RAAICAQMEAAQFBQEAAAAAAAABAhEDBBIhEzFBUSJSYXEUM4GhsTJCkdHwBf/aAAwDAQACEQMRAD8A10JIXSEkLp2cmhkIhPhEIsKGQiE+EsIsKGQiE/ClhFhQzCjCumFGFKwoZhVF2wvPuKENnHUkNjYCJPzAjmeC0WFef9pK/tFtIIhtAYZzEkTlnzk+qz6nLsga9Hg6mT7EC47vrVHh7QRGRMkDy+S2Va48TNYccyRu6P31UC7LbhgaDyV7StwMZrgSlbPSqG1cGdu1ndOzYXGTlAPWQfmtc+q+pRGGG7lokDq8gA88Kr6tkZVOUA/XzUS19mDmWVY4RIg8ZTTK5wTZ07z7QB1ZzTsx9QhvDIsP6q0dZS10guLSJhxLoP4SdjwzWLaTZahp2oOw/fHikcSCCHdOi0921KUDunl3oGjMaYRmVdp5Sjli17M2pgnjafomwiE+EQvQ2ecoZCIT4RCLChkIhPhEIsKGQiE+EQiwoZCIT4RCLChkIhPhEIChkIhPhEIsKGQiE6EQiwobCIToRCLChsIhPhEIsKGQhPhCLHQsIhPhEKFjoZCIToRCdhQ2EQnwqPtBegb4GSTiAcYyGU6qE5qKtluLE5ukXGIcRmp1OyNgTUaCdlirvruNQ5EEZl84YGoE8I+i1tgcyqQQCY+M4mgnjnEjmsctTJ9jdHRRS+LkmVLuIEhzXRrEz0UVlMnMCRxAy67eql1btcxuOk9+WZ91wdxjWExl5YH4Krg1pzxEOzy5HLmIS/EyXcT0kH2I1ekRTe4GIa6DlkQDoN15oym57nuAJJJceJMk+pzXpHbG3Cy2cvFPHSeHU3GTiYajSKbxnEYonXIzsV5laLXUp0/sWYnnOJiAqdVl3pUbNBh2XZa2NoeIORHLMHmFLZLSspYr+d3re+aGnTE2Qf5XNcJhaoODoIMhc+ScXydNNSXBJdWcMwPzUmjep3lV5vHuzEE8g0n6KeKbazQ8GNo0IPAg/VVsdeyHfddtVoaYzMSVPulwa5tMAzBLiGwIaIbJGUmRzgLPXnMkQJGcO0y4rRdnKpqAuwhoDQMtCTnriz03AWvSK8iMOtdYn9i3hEJ8Ihd6zzdDIRCfCIRYUMhEJ8IhFgMhEJ8IhFhQyEQnwiEWFDIRCfCIRYDIRCfCIRYUMhEJ8IhFhQyEQnQiEWA2EQnQiEANhCfCEWOh0IhPhJCjZKhsIhOhLCLCjtZrNiBMTnH5uPoFhu1NCk20PpPMEFj95MticuY+W++nst5EVntn3a9Fn9D6cv8AmD1WMvauK1d1U5udHoRkR8p9SudqptM7GhxJpFhStIIAwzyGQkfE/if3ltJbbCXTJdyAJPoCIUCw2CpUOUNBzzH0HFaOyXYA0D3unzO46LA8kmdOWGESVc9/tDsJGfF1WTPk1kfNXN4tD6bj3VN5iYJzPMHiqF9zveZGBgG8kyNpEfmpdCyYPeeXGciMhly/yp9SSXJneKF2isvivTqXbVpvyGIQMQOFwMxPD9+WK7t2y0namkBVwtPhrNJI08TcmnzWds95AUhl4swRwLcjJ5FQyS4TNGnilZCtVkdVIlmI5QY32VpeF3VrNSbjEYhlBB02Mbp9w2mK4e7NwmJ0gjOOa0XaWu2rQGHDiaZh2sEGQBvnhULtFsrUuDzT2ao/Fufh+0LC3mDoVcdn7fXpvLK04PhOLEebSR8iunseIYgPTgeC0PZy7Gt8VSCTkAdufmm5pqiLx091kS97KTm3MuEZ5R5rRXDSw0Q1kd2AM/v1PjPkPCOqpb5DqznUaIxPzkZCYBOGTkNpW6p2AUqFJh1bTaCfxgeIzzM9Vp0n5n2MGt/K+5BhJC6ObBSQuzZwKGQiE+EQiwoZCIT4RCLChkIhPhEIsKGQiE6EQiwobCIToRCLChsIhOhEIsKGwiE6EQiwobCIToRCLChsIhOhEIsKGwhOhCLCh0IhOQoWWUNhKAlSgIsKKB9lLa1Vw3e1w6H/APFkbYwh58yfmvRKrW95E+J7TlxwYc/+9qyd92Yd7+9d1ztV5O1oZVRzuu1uDeXPJX1mtocJaRP4aTnHrKzbaXLrJP6Bdmgt1d6SfnhXNo6bSkamleMQHb6YvG70YMgpbnOjR0cy1g6arMWK393OXTLqTmUVu2ueGnTxu00BaOWIqS5VFM4U+BnbV2A0HGQRjz/tKwV8V21DUaN3HT8TWmR65rb9qbYK9CnibhdicY4eHMDht0Xm9NkVj16ZKce1ehpGuuA0LW0CnUFG0MZ4qbjAcR8dM8520jTdXFpuWs0TVfTgZEl8Dbcji4BZijdjKgBbgng4A7zEEFdB2Wa4g1MIaPhbvpsZ4JvYybU12ZZ3Xa2F5ax2JsxLZLSeLXb81dmo2kMR4tDRMYnOIaxg5lxA9VX2WjToNNR0NYxsDgPIbkrOC932q2UHuBbZ2VSWtBALixuJzidMUSANBpzVSVu0RnLwes2KwUmWioMAxTTqsdHwuLS8j1a/qFpadMVWFp02PAjKVSPqB/c1Rp7rj+CrlPUDqrqxvgkc5HkdQr8Eqmc7MnKPJSWiiWOLXaj9yucLS22yCq3gRofyPJZ+rSLSQRBC7MJ2jlTx7WcoRCdCIU7K6GQiE+EQiwoZCIT4RCLChkIhOhEIsKGwiE6EQiwobCIToRCLChsIhOhEIsKGwiE6EQiwobCIToRCLChsITkIsdDZQmyiVAsoeE4LmCkrOhrvIoCigvyvVa6nVZAZicwnDJGMs1zyB7tufNRbY7GQ773yI1y6K+srG1KBa/Qgg/qsm2k+nVqsqEQC0sPnMj1GEjy81h1cWpX4f8nX0bjKFeV+6KS8m1GuL3VHMZMNY0EucRqcuOei4WG/A0jEXunSQJjyCtrfSaXYnjFAIA4TryzgKl9j7x+TcLZyaN/ONAsNpo3xg7s0F40qhs9SrSBLWjxHUCdyslTY2tlVcNQQTlAGwDso30XpfYmpgLqRzB2OcyMweKk33c9nsh9oFmY5khpBJwtOx7vSCcvOEo8K0E2t21mJq0sNOmGl+CJGIHCc4JYTt5ZKoq2X7QgxmMbZ3IkFo85HReiXnfNK2UcOEAtgtH3dvQQsF2nJpUy5pwloMERoSJHLLdJcukS7K2qFsF4Weo2O9axw1FQhhnkTkfRSHXvRojJ4qHYNMt8y7TovO21GudJ04Kc2o1WSxkVksuL6vt9oOZyGgGg8h+yre23aadFlIDxsYHu/nJJdnw1ChdjLvFe0hxANOiO9dwke4P7s/wCkrU3hSLmudBxPdDM9JyII5RCshj+EonP4qNb2LvRleiKRyc1oGHi2Bm3ly2IA0WnskhwBz4HTOP8AC8yuSi5haRk9jm+o5x5lenWaoajG8csQO2euSpxr4q9FOZLuvJa0nTt6qPedlxskDxDMcSNwnOqd2M/SN+QXF980mVRSqOwPLQ8YhDSCSID9JEZjmF0Yy28swuDlwkUqFKvOiGPke64Yhw5x+91EWtOzI40CEIQKgQhCAoEIQgKBCEiAoVCRCAoVCRCAoVCSUSgKFQkQgKBKklCYUcMSXEqb2x6X2x6dEd5cgptYS0galVQtj+Sm2Oq4iTrOXoiiUXboynZ++X2i2VqYJaxlN3dt5seA9zuJM+gHmrKvNUAOhpiGv+EjgeEHpmss+sbDetV4aS0VC4t0xU6rcRAPk/qFqxXDSCzxUqkOZiGxEwRxWWE1kUoT5dnVcHjanDtRXeyyfH7wydwxDWOXDkqq1VmMeWA5j3oz8grq8iGnE0RMYmjSdMQ9PoOKybqDg4gPgEkg4Q7MuPvB2q5uXHtnXg6OHI3FF9ct7U6dSQ8AjPC4xnydorC9e0ItoqUJw0gGy8H/AHA4Oy4gQMt5Wds9EhsVaTHndzC0AiR8LhkYxb8FNu9lNxw1acMzAaHFs5yC5zYiIGTdd8sjHsTcW+WZZtXOWaBwb3hkEmcy3g0fNT7/AG9/T7uYc+QNM8MuMcdCulvoNa7C33cRA8pMaKrvisYa9pk0yHjmWEH8o6qcK3plU03FoyloumrRzjE3i38xqElHxL0q3WRoh7PdeA9vk4So9zdmaVorio9sNpkPqRkH5+FhG8kdAVvyYb7GOE9qLXsrdvsdhaHZVK5FaoDkQ0/w28RAgxxLle3eGup4gRuJ0BO59V1FHvXFxJDi2c4ybxUmhTkwDLR6S7fTZS2+EVORIsdiAaAB4tR/laawNAbnEgGXcRwKqrG09df0Vmxk8xMkbE7A8goSxKyLm2SLKMRxGcMS2duJWO7QONptNINk46uAcQ2JJ/tYT6LTX9azTpNYD4qkzyY33o9S0eRKovaTRo1aw1bTqFp4YWkuI88mjzKzzW7Isa/UuxvZB5H9kXF41RIaI8Py2iVClYO4+0tRz5fJB5aLRDtBTLsIku4QV0VSRzZJt2XUolV1K8gTGhXZ9pjSEb4+w6cvRLlEqvFrcdgn9488OoS6kR9KRNlIXqortrnQjqowstYnMlQeZIksLfc0HeBIagCphd9T7x6rr/0uo4ZuUes/RPoL2WPtLeISG1N4hUr+ztQn3wuNp7Pua0k1Al1pfKHQj7Lt95Uxq4dVHqX5SHxLBWusKTyC8OSNrteMnAIeWfoaww9m2f2jphcH9p27ArPWC7seZMqe65SBKrllyE1hgTT2kJ2+a5Ov950hVdSxkJGXc45gqLyT9klih6LF19VOIQq8XXUO4Qlul7Hsj6LtziNQnMDjsu9jrVakGrRwjzB+iubTSZSomoYMe605YnbN/VaVOb4MTxxRROY4ZwrSxiaTSNxiHPP9FnLTWfWbBdhOsR4fKOC0thYW0qYMSGN8pgaFaFFxXLIY6cuEZDtrdxfabO9gJdWpupwN3U3yPWKoH9K0dO7QKLKTj7jWtxfiaBJHqptWkHVKL4zpPc7L8VNzTHrhPouNV/AgjoeioWOpuXs39VuEY+jPXvSLRnk4afdcN4PMLHXZbjWoS4DEC4ExsHGCANDA2W6vd47t0nIAkzyCwF32I0qQe2SwjxQJwO3nlOc7dFRng2rNOHJFNJvuW1O1tgSTyMx1KWgc3uOQa0kCJLnaNHIZqPZarTqAW+nUEKa60Umthoc6YykAfny2WBpHQUn5K5tN04zoOW+cBV955AD0Vpa7SXRMDgBp/lVV4uLsLWNLnE5NaJPoAi7aSB/Cm2aLszNextZEupuNIDiBBaB6OaPRauhYBQptpNzPvPPFx/SI9FiuydC3WV5cGtp0zm4VA1xdlEtAMtMbkj1WrpX4CfFLTuYxA8xGY6LqRm9qTOTkpydMsgwkCAADOGI00Omm6sbLZYAEQFDs17U3uPibAybORPEgFc7b2gp03tpg46j3YQxueEkTL3aNEAnjyU0ypou8cQBrsPqVOo1fDAEfvNZ2m0nxOzdxG3IclJp1Hj73zRtA79o7HUPdYATiODyLiMJPAa58lJvO7h7O5rc8DGt01JeCSTvo4xzU262Oc3EZzyCbfj8FENblLgDHkTH0VKhsk5+QyTcoKHoyFGyH4WfJHs5BnBn5KdStNSmCGwR5J9OtUdJA801qH8pm6P1Kp9mOpaRzgj5riaH83UrTMe4tz+idSsrHamFLrfQXRfsy3s/N3VGD8Tuq2VCwAcCuoszZzYPkpdX6B0n8xi2kjRzl0FZ33itg+lRb/tz6Lg+rT2px6JPLH0HSl8xmfancSmm0O+8VqaL2f8Y6BNqNp/8AH0CXVj6H05/MZBwcf9xy51KGL3nErUODAf4Z6JXGnh/h/II6sfQdOfzGKfcVEnNspRclAaNC0jj/AOn8kzuvwHojrxfgj0peylo2FjPdkKY2rAiVKfZz935LkaH4U98H4/YKmvJBqWZrjKR1lEQCQp3c8kvdclLdH0L4/ZUNu3P33IVx3f4UJb4+h1P2TbKx9RwaDzJ2A4lWV5WNjqJzPhacJOx1kjmVHqfZSxpBzzcNzw9FGr1HFuHYqxewS8Geexaawu+yYODR9FU1KI3APmJU+yZNbHCMvMqy9w4raSarg0CXRieGtynxYSQAPJpUcXdVePhHWTzwkZeSxXartCK7m0aXuU343O0xPAIGH8Ik57nkM2dnr+rMtVBpqvLDVaxzXOJBDzh3859FklqoxntX+TfHSScN3b6GpvO4DUpVGmrhxNc0+DSRH3lgbptjrOQ12ThDXt0kjIObO/1C9QvklzywGBm555bD1z9FmbXd/eF7nsYS0AjIODm8DI01C1xV9zJIzl+EFvf04gD7UNEZD444jQ/4KrLPbQVqrV2aY1803PZ5OnLgQ6ZCxV/3abJXc0GRAdkIEO3A2EyI2jph1Wl/uibtHqdvwS/Q6V65c7ISZhoGpJ4LWdnrqFHxuzqOGZ4fhby57wst2eAxd44TEhvLifqOvFbClbxEcdYTwafatzXJHVanfLanwTbQ7Flt8R28go3dgrrTtAIUeq7CVpSsy8oZXp5Hqn9mrGDXe/7sEcMRkT0nquFe0DI+iuuzNDBSz1ccXp8Pyjqm1wNXZq3WUOoy2fDBIPA5EgrjYLEaroEgD3joAP1Ui7bWGNMtLpyjlxJ4KTUtjWUiHeBp+7llwn6rPPPGFotWKUizshD2kMJa1rsOUSQAM52mVxvSkMLRsCYVLYu0VNphmTZzxHInTLorW0n2prTTIgTOc5mNx5KvFmU/PIs2GUOa4IzmNCGtB2THXTUHA+qf/wBNqt5+qv4M3Po6YBCAxqY6xVOHzQ2yPGoRaDkfPCV1plcHU6g+FdWtdHulFjO+FIaa5BrvuldGtduCkMTFGyXGEmE/dKIJ+FFoBjgCub2LuKR+6l/pKLAj06AXXuWpxBHwlMwzseiLAd7O07BBsQ4BOYwjZDqh4FFgcTYm7gJBYmcFIDidks8kWFI4+xM4JF2xFKiwM4GcVQ9p6tangdSdAzygFpI2dvnyI0WiAWa7UNrtOKm7wke6QC3ycNZ5ghLNJqNou08U58pfr/3cqqXaUOyqtLHb5ktPkVorney2UatFr8DzTOE6kNeM3ASJAdI10I4rD1aeNuIZEGHA7HgeIXCyXo6yVadTxQx05Tp8TebSCeqqjqHJfyjRLTKL/h/7LC2djLZSJiljA3pua4Ecmkh3yVdZ6LqNopd6x9Mtq03eNrmHwvBMYhnovZbPWFRjXsMte0OaeIIkIrDEMLgHtOrXgOb0KT00fDBauXlFXbmfbPGxzniTsOIAnPmVGdZpBH3jHoN/3wV6yztIAgCMhG0HY8OShVK9Fji19VjHbNfLDHHPUcxktvUSXJiUW3wQbRRkrA/+I1mxWtkf8DZ/vqL1DuGuhwcHN4tIcOq877TDvbZUIza2KbfJuv8A3Fyo1eWsZo0mO8n6GNpUqjNCrm42161VlMBviOpmGjUk58ApHsnJWlykUCXfFEDy3/Jc1arIuzOjLTY34NNR7L0gM6zp5AR0T6nZRh/3XR5NKrDfaRl9xuULVZfZX+Fj6J47D0n5GvUjk1o+ea0lnusUmkMIJIaJP3WgCIjksrZe0ZaeI6H0Vj/5hxNxMzG43B5hSepnJVJsj+Hp8IuLVLBmJHEfouDrc14wuZiaRB8OJpBEFVI7TOOw9Vzder3+7VZTdzA6c1TuXgsWN+TvR7K0G1e8p1XAFpBp1Je3kWOdBBHmVrrstDPDTaQIEAcYGf5rCXhYK9RpqC0Uy4bF3h0OYIJMTsrfsRY6jm967+IxzqZdjmmcgcTBro6Myd/TRglK6RTqUtlybZsTVg5oNrbxSmhlBJPP/Cra7sDoPXittPwc4sGWtpQbU1VXtQ2XM24cEqYWi5Fpal9oaqX25L7YU6YWi4damhObXaVSe2eSX27kimFou+9al71qoHXhyTfbzwRTFuRoRUalDgs77eU4XhCdMNyNCYSZLPG8il/6iSjaw3Ivy9oXPv2qjNvPBHtp4JUx7kXwe1EtWddbimi8CimLcjR4moWdN4FIntYbkRZTKkOBBEg6hKAkKtaIptGMvW6xSqkt3GY+8z8yM/2VX1bI0a6HQ7H9CtH2wqU2U2GpORyI1B8vn6KnpgRLcwcxGhHELlajE8btdjs6bMskKffyWvZntA2yUu5qBzmNP2ZbBLQdWkEjKZI81fWHtTZ6rsPeNaTpjlhJ4EPAz8iViH2eRl0/RRql3B2qUNTKPBKelhLk9adVaMyQOij120bQzC/BUbtnmObXAy08wV5DarG8sNMVKgZ91tR4b/aDEKJZ6FWhHd1HtjhH0haFqoNcmd6SafB6PX7KVaTi+y1gRqGvJpvA3+1bkfUDmd1lGWph+JvUKuvW+rdWpGmK7msc0teGtY0vaRBBdExEjIjVU/Zy6yLXQxmQagaQQIOOWjLzcFTKGKbW10Wxllhe5Wa7vmcR1T2gHSehVxUuDxHh5AZLvZ7CKcQI/e6vX/nfUretXoo6FHGYaCfL/Kl07qcdRh4ZzJmIy09eCsagg+FrpadmmPPTMK3o2B7A1zwRObQREec7qa0MV3ZB61+EZevdxpte6C7ACSBqYEkAblcLRZiIPESCN2n6rUtpzjB3kH1Tbou7vQ6g8Dcg6RxgjMHdKeijXDHHWO+TE93B3HOJj0ld3USQSXB7MpghrhJgGCJ1WotnZGrTOZDmaB8cTAxcCuNPs85oc0VGgPBaA4wHeQzz0KyS0+ReDQtTja7lPd1keKgLPEwOEh7QZmJa4jgCTOX5LbstrmjCwhrRoBkOih3B2UNJjgajGkukhvinKJ2z/RX9muSm3N1Qu6AfqtuDGox5OdqcrnOl2ItixP8AFUqOA2DdT/hWdSi2ozC2cswTx5rt9lTzkD1XNt5tecNJpeeMQ0ebjorSgpAEq72132jtJ3gQNFwL07IUEpJTSQnDyQAFNKfj5JO8CLHQwAJyTvAn96OCLFQ3DzS4QjvAlDwmFDHUwhrV1xhGIJWFHItRCeSEiYUcy1N7ldSjCgKOXdQhdcCEWFEUplVCFIZg+3X+po/yn6hS6P8ADahCp135K+5p0H5z+wjdUtRKhcZ9zsohvXF+qEKJNnF6LB/qKX/vUv8A7GoQrIdyM+zPUamqvrBoPIfVCF3Znn12Jtn94+qrL829fySIVce4yhp6u81Nun+MPX6IQrpdgRdXx/CH87fzWH7TfxKHk76tSIVePuKX9Jo7L7g8k8pUJCKa8/4notLd/wDpGfvdCE32K1/UyDfH8d39P/xCjsSoVbLEMqpGoQpIj5HBMKRCTGhAnBCE0IVy5oQgBAnlCEkMQarqUqEIDmuzdEITEhqEIT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26630" name="Picture 6" descr="confiança e intimidade numa idade avançada"/>
          <p:cNvPicPr>
            <a:picLocks noChangeAspect="1" noChangeArrowheads="1"/>
          </p:cNvPicPr>
          <p:nvPr/>
        </p:nvPicPr>
        <p:blipFill>
          <a:blip r:embed="rId2" cstate="print"/>
          <a:srcRect/>
          <a:stretch>
            <a:fillRect/>
          </a:stretch>
        </p:blipFill>
        <p:spPr bwMode="auto">
          <a:xfrm>
            <a:off x="642910" y="2500306"/>
            <a:ext cx="5643602" cy="2928958"/>
          </a:xfrm>
          <a:prstGeom prst="rect">
            <a:avLst/>
          </a:prstGeom>
          <a:noFill/>
        </p:spPr>
      </p:pic>
      <p:sp>
        <p:nvSpPr>
          <p:cNvPr id="6" name="CaixaDeTexto 5"/>
          <p:cNvSpPr txBox="1"/>
          <p:nvPr/>
        </p:nvSpPr>
        <p:spPr>
          <a:xfrm>
            <a:off x="6357950" y="2928934"/>
            <a:ext cx="2500330" cy="1754326"/>
          </a:xfrm>
          <a:prstGeom prst="rect">
            <a:avLst/>
          </a:prstGeom>
          <a:noFill/>
        </p:spPr>
        <p:txBody>
          <a:bodyPr wrap="square" rtlCol="0">
            <a:spAutoFit/>
          </a:bodyPr>
          <a:lstStyle/>
          <a:p>
            <a:r>
              <a:rPr lang="pt-PT" dirty="0" smtClean="0"/>
              <a:t>Trabalho realizado por:</a:t>
            </a:r>
          </a:p>
          <a:p>
            <a:endParaRPr lang="pt-PT" dirty="0" smtClean="0"/>
          </a:p>
          <a:p>
            <a:r>
              <a:rPr lang="pt-PT" dirty="0" smtClean="0"/>
              <a:t>-André Tomé, nº3</a:t>
            </a:r>
          </a:p>
          <a:p>
            <a:r>
              <a:rPr lang="pt-PT" dirty="0" smtClean="0"/>
              <a:t>-</a:t>
            </a:r>
            <a:r>
              <a:rPr lang="pt-PT" dirty="0" err="1" smtClean="0"/>
              <a:t>Iuri</a:t>
            </a:r>
            <a:r>
              <a:rPr lang="pt-PT" dirty="0" smtClean="0"/>
              <a:t> Prazeres, nº11</a:t>
            </a:r>
          </a:p>
          <a:p>
            <a:r>
              <a:rPr lang="pt-PT" dirty="0" smtClean="0"/>
              <a:t>-Ricardo Monteiro, nº24</a:t>
            </a:r>
          </a:p>
          <a:p>
            <a:r>
              <a:rPr lang="pt-PT" dirty="0" smtClean="0"/>
              <a:t>-Sandro Lopes, nº26</a:t>
            </a:r>
            <a:endParaRPr lang="pt-PT" dirty="0"/>
          </a:p>
        </p:txBody>
      </p:sp>
      <p:pic>
        <p:nvPicPr>
          <p:cNvPr id="30722" name="Picture 2" descr="https://sites.google.com/a/aesjt.pt/agrupamento-de-escolas-de-s-joao-da-talha/_/rsrc/1405643207666/config/customLogo.gif?revision=6"/>
          <p:cNvPicPr>
            <a:picLocks noChangeAspect="1" noChangeArrowheads="1"/>
          </p:cNvPicPr>
          <p:nvPr/>
        </p:nvPicPr>
        <p:blipFill>
          <a:blip r:embed="rId3" cstate="print"/>
          <a:srcRect/>
          <a:stretch>
            <a:fillRect/>
          </a:stretch>
        </p:blipFill>
        <p:spPr bwMode="auto">
          <a:xfrm>
            <a:off x="0" y="0"/>
            <a:ext cx="2000250" cy="8572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PT" b="1" dirty="0" err="1" smtClean="0">
                <a:solidFill>
                  <a:srgbClr val="0070C0"/>
                </a:solidFill>
                <a:latin typeface="Arial" pitchFamily="34" charset="0"/>
                <a:cs typeface="Arial" pitchFamily="34" charset="0"/>
              </a:rPr>
              <a:t>Fatores</a:t>
            </a:r>
            <a:r>
              <a:rPr lang="pt-PT" b="1" dirty="0" smtClean="0">
                <a:solidFill>
                  <a:srgbClr val="0070C0"/>
                </a:solidFill>
                <a:latin typeface="Arial" pitchFamily="34" charset="0"/>
                <a:cs typeface="Arial" pitchFamily="34" charset="0"/>
              </a:rPr>
              <a:t> que determinam a amizade </a:t>
            </a:r>
            <a:endParaRPr lang="pt-PT" b="1" dirty="0">
              <a:solidFill>
                <a:srgbClr val="0070C0"/>
              </a:solidFill>
              <a:latin typeface="Arial" pitchFamily="34" charset="0"/>
              <a:cs typeface="Arial" pitchFamily="34" charset="0"/>
            </a:endParaRPr>
          </a:p>
        </p:txBody>
      </p:sp>
      <p:sp>
        <p:nvSpPr>
          <p:cNvPr id="3" name="Marcador de Posição de Conteúdo 2"/>
          <p:cNvSpPr>
            <a:spLocks noGrp="1"/>
          </p:cNvSpPr>
          <p:nvPr>
            <p:ph idx="1"/>
          </p:nvPr>
        </p:nvSpPr>
        <p:spPr>
          <a:xfrm>
            <a:off x="428596" y="1428736"/>
            <a:ext cx="8229600" cy="4714908"/>
          </a:xfrm>
        </p:spPr>
        <p:txBody>
          <a:bodyPr/>
          <a:lstStyle/>
          <a:p>
            <a:pPr>
              <a:buNone/>
            </a:pPr>
            <a:r>
              <a:rPr lang="pt-PT" sz="2200" b="1" i="1" dirty="0" smtClean="0">
                <a:latin typeface="Arial" pitchFamily="34" charset="0"/>
                <a:cs typeface="Arial" pitchFamily="34" charset="0"/>
              </a:rPr>
              <a:t>  </a:t>
            </a:r>
            <a:r>
              <a:rPr lang="pt-PT" sz="2200" b="1" i="1" u="sng" dirty="0" smtClean="0">
                <a:latin typeface="Arial" pitchFamily="34" charset="0"/>
                <a:cs typeface="Arial" pitchFamily="34" charset="0"/>
              </a:rPr>
              <a:t>- </a:t>
            </a:r>
            <a:r>
              <a:rPr lang="pt-PT" sz="2200" b="1" i="1" u="sng" dirty="0">
                <a:latin typeface="Arial" pitchFamily="34" charset="0"/>
                <a:cs typeface="Arial" pitchFamily="34" charset="0"/>
              </a:rPr>
              <a:t>Contexto Social:</a:t>
            </a:r>
            <a:r>
              <a:rPr lang="pt-PT" sz="2200" dirty="0">
                <a:latin typeface="Arial" pitchFamily="34" charset="0"/>
                <a:cs typeface="Arial" pitchFamily="34" charset="0"/>
              </a:rPr>
              <a:t> As amizades variam no espaço e no tempo e o significado que lhes atribuímos variam com o tempo e com a cultura em que nos inserimos. </a:t>
            </a:r>
          </a:p>
          <a:p>
            <a:pPr>
              <a:buNone/>
            </a:pPr>
            <a:endParaRPr lang="pt-PT" dirty="0"/>
          </a:p>
        </p:txBody>
      </p:sp>
      <p:sp>
        <p:nvSpPr>
          <p:cNvPr id="5" name="CaixaDeTexto 4"/>
          <p:cNvSpPr txBox="1"/>
          <p:nvPr/>
        </p:nvSpPr>
        <p:spPr>
          <a:xfrm>
            <a:off x="571472" y="3143248"/>
            <a:ext cx="7715304" cy="1846659"/>
          </a:xfrm>
          <a:prstGeom prst="rect">
            <a:avLst/>
          </a:prstGeom>
          <a:noFill/>
        </p:spPr>
        <p:txBody>
          <a:bodyPr wrap="square" rtlCol="0">
            <a:spAutoFit/>
          </a:bodyPr>
          <a:lstStyle/>
          <a:p>
            <a:r>
              <a:rPr lang="pt-PT" sz="2200" b="1" i="1" u="sng" dirty="0">
                <a:latin typeface="Arial" pitchFamily="34" charset="0"/>
                <a:cs typeface="Arial" pitchFamily="34" charset="0"/>
              </a:rPr>
              <a:t>- Características individuais:</a:t>
            </a:r>
            <a:r>
              <a:rPr lang="pt-PT" sz="2200" dirty="0">
                <a:latin typeface="Arial" pitchFamily="34" charset="0"/>
                <a:cs typeface="Arial" pitchFamily="34" charset="0"/>
              </a:rPr>
              <a:t> normalmente, as pessoas tendem a procurar amigos que os entendam, que percebam as suas características psicológicas e que se enquadrem nelas. </a:t>
            </a:r>
          </a:p>
          <a:p>
            <a:endParaRPr lang="pt-PT"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smtClean="0">
                <a:solidFill>
                  <a:srgbClr val="FF0000"/>
                </a:solidFill>
                <a:latin typeface="Arial" pitchFamily="34" charset="0"/>
                <a:cs typeface="Arial" pitchFamily="34" charset="0"/>
              </a:rPr>
              <a:t>Amor</a:t>
            </a:r>
            <a:endParaRPr lang="pt-PT" b="1" dirty="0">
              <a:solidFill>
                <a:srgbClr val="FF0000"/>
              </a:solidFill>
              <a:latin typeface="Arial" pitchFamily="34" charset="0"/>
              <a:cs typeface="Arial" pitchFamily="34" charset="0"/>
            </a:endParaRPr>
          </a:p>
        </p:txBody>
      </p:sp>
      <p:sp>
        <p:nvSpPr>
          <p:cNvPr id="3" name="Marcador de Posição de Conteúdo 2"/>
          <p:cNvSpPr>
            <a:spLocks noGrp="1"/>
          </p:cNvSpPr>
          <p:nvPr>
            <p:ph idx="1"/>
          </p:nvPr>
        </p:nvSpPr>
        <p:spPr/>
        <p:txBody>
          <a:bodyPr>
            <a:normAutofit/>
          </a:bodyPr>
          <a:lstStyle/>
          <a:p>
            <a:r>
              <a:rPr lang="pt-PT" sz="2200" dirty="0">
                <a:latin typeface="Arial" pitchFamily="34" charset="0"/>
                <a:cs typeface="Arial" pitchFamily="34" charset="0"/>
              </a:rPr>
              <a:t>O conceito mais popular de amor envolve, de modo geral, a formação de um vínculo emocional com alguém, ou com algum </a:t>
            </a:r>
            <a:r>
              <a:rPr lang="pt-PT" sz="2200" dirty="0" err="1">
                <a:latin typeface="Arial" pitchFamily="34" charset="0"/>
                <a:cs typeface="Arial" pitchFamily="34" charset="0"/>
              </a:rPr>
              <a:t>objeto</a:t>
            </a:r>
            <a:r>
              <a:rPr lang="pt-PT" sz="2200" dirty="0">
                <a:latin typeface="Arial" pitchFamily="34" charset="0"/>
                <a:cs typeface="Arial" pitchFamily="34" charset="0"/>
              </a:rPr>
              <a:t> que seja capaz de receber este comportamento amoroso e alimentar as estimulações sensoriais e psicológicas necessárias para a sua manutenção e motivação. Pode significar afeição, compaixão, misericórdia, ou ainda, </a:t>
            </a:r>
            <a:r>
              <a:rPr lang="pt-PT" sz="2200" dirty="0" err="1">
                <a:latin typeface="Arial" pitchFamily="34" charset="0"/>
                <a:cs typeface="Arial" pitchFamily="34" charset="0"/>
              </a:rPr>
              <a:t>atração</a:t>
            </a:r>
            <a:r>
              <a:rPr lang="pt-PT" sz="2200" dirty="0">
                <a:latin typeface="Arial" pitchFamily="34" charset="0"/>
                <a:cs typeface="Arial" pitchFamily="34" charset="0"/>
              </a:rPr>
              <a:t>, paixão, querer bem, satisfação, conquista, desejo, libido, etc.</a:t>
            </a:r>
          </a:p>
          <a:p>
            <a:endParaRPr lang="pt-PT"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Tipos de amor</a:t>
            </a:r>
            <a:endParaRPr lang="pt-PT" b="1" dirty="0">
              <a:solidFill>
                <a:srgbClr val="FF0000"/>
              </a:solidFill>
            </a:endParaRPr>
          </a:p>
        </p:txBody>
      </p:sp>
      <p:sp>
        <p:nvSpPr>
          <p:cNvPr id="3" name="Marcador de Posição de Conteúdo 2"/>
          <p:cNvSpPr>
            <a:spLocks noGrp="1"/>
          </p:cNvSpPr>
          <p:nvPr>
            <p:ph idx="1"/>
          </p:nvPr>
        </p:nvSpPr>
        <p:spPr>
          <a:xfrm>
            <a:off x="500034" y="1928802"/>
            <a:ext cx="8229600" cy="4525963"/>
          </a:xfrm>
        </p:spPr>
        <p:txBody>
          <a:bodyPr>
            <a:normAutofit/>
          </a:bodyPr>
          <a:lstStyle/>
          <a:p>
            <a:r>
              <a:rPr lang="pt-PT" sz="2200" dirty="0">
                <a:latin typeface="Arial" pitchFamily="34" charset="0"/>
                <a:cs typeface="Arial" pitchFamily="34" charset="0"/>
              </a:rPr>
              <a:t>Existem diferentes tipos de amor:</a:t>
            </a:r>
          </a:p>
          <a:p>
            <a:endParaRPr lang="pt-PT" sz="2200" dirty="0" smtClean="0">
              <a:latin typeface="Arial" pitchFamily="34" charset="0"/>
              <a:cs typeface="Arial" pitchFamily="34" charset="0"/>
            </a:endParaRPr>
          </a:p>
          <a:p>
            <a:pPr>
              <a:buNone/>
            </a:pPr>
            <a:r>
              <a:rPr lang="pt-PT" sz="2200" dirty="0" smtClean="0">
                <a:latin typeface="Arial" pitchFamily="34" charset="0"/>
                <a:cs typeface="Arial" pitchFamily="34" charset="0"/>
              </a:rPr>
              <a:t>    </a:t>
            </a:r>
            <a:r>
              <a:rPr lang="pt-PT" sz="2200" b="1" dirty="0" smtClean="0">
                <a:latin typeface="Arial" pitchFamily="34" charset="0"/>
                <a:cs typeface="Arial" pitchFamily="34" charset="0"/>
              </a:rPr>
              <a:t>-O Amor apaixonado;</a:t>
            </a:r>
          </a:p>
          <a:p>
            <a:pPr>
              <a:buNone/>
            </a:pPr>
            <a:r>
              <a:rPr lang="pt-PT" sz="2200" b="1" dirty="0" smtClean="0">
                <a:latin typeface="Arial" pitchFamily="34" charset="0"/>
                <a:cs typeface="Arial" pitchFamily="34" charset="0"/>
              </a:rPr>
              <a:t>    -O Amor companheiro.</a:t>
            </a:r>
            <a:endParaRPr lang="pt-PT" sz="2200" b="1" dirty="0">
              <a:latin typeface="Arial" pitchFamily="34" charset="0"/>
              <a:cs typeface="Arial" pitchFamily="34" charset="0"/>
            </a:endParaRPr>
          </a:p>
        </p:txBody>
      </p:sp>
      <p:pic>
        <p:nvPicPr>
          <p:cNvPr id="4" name="Picture 2" descr="http://www.jogodedamas.me/wp-content/uploads/2015/02/Ah-o-amor.jpg"/>
          <p:cNvPicPr>
            <a:picLocks noChangeAspect="1" noChangeArrowheads="1"/>
          </p:cNvPicPr>
          <p:nvPr/>
        </p:nvPicPr>
        <p:blipFill>
          <a:blip r:embed="rId2" cstate="print"/>
          <a:srcRect/>
          <a:stretch>
            <a:fillRect/>
          </a:stretch>
        </p:blipFill>
        <p:spPr bwMode="auto">
          <a:xfrm>
            <a:off x="4857752" y="3143248"/>
            <a:ext cx="4103617" cy="27289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smtClean="0">
                <a:solidFill>
                  <a:srgbClr val="FF0000"/>
                </a:solidFill>
                <a:latin typeface="Arial" pitchFamily="34" charset="0"/>
                <a:cs typeface="Arial" pitchFamily="34" charset="0"/>
              </a:rPr>
              <a:t>Tipos de amor</a:t>
            </a:r>
            <a:endParaRPr lang="pt-PT" b="1" dirty="0">
              <a:solidFill>
                <a:srgbClr val="FF0000"/>
              </a:solidFill>
              <a:latin typeface="Arial" pitchFamily="34" charset="0"/>
              <a:cs typeface="Arial" pitchFamily="34" charset="0"/>
            </a:endParaRPr>
          </a:p>
        </p:txBody>
      </p:sp>
      <p:sp>
        <p:nvSpPr>
          <p:cNvPr id="3" name="Marcador de Posição de Conteúdo 2"/>
          <p:cNvSpPr>
            <a:spLocks noGrp="1"/>
          </p:cNvSpPr>
          <p:nvPr>
            <p:ph idx="1"/>
          </p:nvPr>
        </p:nvSpPr>
        <p:spPr>
          <a:xfrm>
            <a:off x="428596" y="1428736"/>
            <a:ext cx="8229600" cy="4525963"/>
          </a:xfrm>
        </p:spPr>
        <p:txBody>
          <a:bodyPr>
            <a:normAutofit/>
          </a:bodyPr>
          <a:lstStyle/>
          <a:p>
            <a:endParaRPr lang="pt-PT" sz="2200" dirty="0" smtClean="0">
              <a:latin typeface="Arial" pitchFamily="34" charset="0"/>
              <a:cs typeface="Arial" pitchFamily="34" charset="0"/>
            </a:endParaRPr>
          </a:p>
          <a:p>
            <a:r>
              <a:rPr lang="pt-PT" sz="2200" dirty="0" smtClean="0">
                <a:latin typeface="Arial" pitchFamily="34" charset="0"/>
                <a:cs typeface="Arial" pitchFamily="34" charset="0"/>
              </a:rPr>
              <a:t>- </a:t>
            </a:r>
            <a:r>
              <a:rPr lang="pt-PT" sz="2200" b="1" dirty="0">
                <a:latin typeface="Arial" pitchFamily="34" charset="0"/>
                <a:cs typeface="Arial" pitchFamily="34" charset="0"/>
              </a:rPr>
              <a:t>O amor apaixonado: </a:t>
            </a:r>
            <a:r>
              <a:rPr lang="pt-PT" sz="2200" dirty="0">
                <a:latin typeface="Arial" pitchFamily="34" charset="0"/>
                <a:cs typeface="Arial" pitchFamily="34" charset="0"/>
              </a:rPr>
              <a:t>romântico, a que correspondem os termos proximidade, fascinação, exclusividade, desejo sexual, preocupação intensa fantasia sobre o outro e emoções relativamente rápidas é um estado de envolvimento muito forte com outra pessoa, em que intervém uma excitação fisiológica, um desejo sexual;</a:t>
            </a:r>
          </a:p>
          <a:p>
            <a:endParaRPr lang="pt-PT" sz="2400" dirty="0">
              <a:latin typeface="Arial" pitchFamily="34" charset="0"/>
              <a:cs typeface="Arial" pitchFamily="34" charset="0"/>
            </a:endParaRPr>
          </a:p>
        </p:txBody>
      </p:sp>
      <p:pic>
        <p:nvPicPr>
          <p:cNvPr id="14338" name="Picture 2" descr="http://www.clicpsicologos.com/blog/wp-content/uploads/2012/05/amor-rom%C3%A1ntico-300x225.jpg"/>
          <p:cNvPicPr>
            <a:picLocks noChangeAspect="1" noChangeArrowheads="1"/>
          </p:cNvPicPr>
          <p:nvPr/>
        </p:nvPicPr>
        <p:blipFill>
          <a:blip r:embed="rId2" cstate="print"/>
          <a:srcRect/>
          <a:stretch>
            <a:fillRect/>
          </a:stretch>
        </p:blipFill>
        <p:spPr bwMode="auto">
          <a:xfrm>
            <a:off x="3714744" y="4429132"/>
            <a:ext cx="2857500" cy="21431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Tipos de amor</a:t>
            </a:r>
            <a:endParaRPr lang="pt-PT" b="1" dirty="0">
              <a:solidFill>
                <a:srgbClr val="FF0000"/>
              </a:solidFill>
            </a:endParaRPr>
          </a:p>
        </p:txBody>
      </p:sp>
      <p:sp>
        <p:nvSpPr>
          <p:cNvPr id="3" name="Marcador de Posição de Conteúdo 2"/>
          <p:cNvSpPr>
            <a:spLocks noGrp="1"/>
          </p:cNvSpPr>
          <p:nvPr>
            <p:ph idx="1"/>
          </p:nvPr>
        </p:nvSpPr>
        <p:spPr>
          <a:xfrm>
            <a:off x="428596" y="1857364"/>
            <a:ext cx="8229600" cy="4525963"/>
          </a:xfrm>
        </p:spPr>
        <p:txBody>
          <a:bodyPr/>
          <a:lstStyle/>
          <a:p>
            <a:r>
              <a:rPr lang="pt-PT" sz="2200" dirty="0" smtClean="0">
                <a:latin typeface="Arial" pitchFamily="34" charset="0"/>
                <a:cs typeface="Arial" pitchFamily="34" charset="0"/>
              </a:rPr>
              <a:t>- </a:t>
            </a:r>
            <a:r>
              <a:rPr lang="pt-PT" sz="2200" b="1" dirty="0" smtClean="0">
                <a:latin typeface="Arial" pitchFamily="34" charset="0"/>
                <a:cs typeface="Arial" pitchFamily="34" charset="0"/>
              </a:rPr>
              <a:t>O amor companheiro</a:t>
            </a:r>
            <a:r>
              <a:rPr lang="pt-PT" sz="2200" dirty="0" smtClean="0">
                <a:latin typeface="Arial" pitchFamily="34" charset="0"/>
                <a:cs typeface="Arial" pitchFamily="34" charset="0"/>
              </a:rPr>
              <a:t> é um forte </a:t>
            </a:r>
            <a:r>
              <a:rPr lang="pt-PT" sz="2200" dirty="0" err="1" smtClean="0">
                <a:latin typeface="Arial" pitchFamily="34" charset="0"/>
                <a:cs typeface="Arial" pitchFamily="34" charset="0"/>
              </a:rPr>
              <a:t>afeto</a:t>
            </a:r>
            <a:r>
              <a:rPr lang="pt-PT" sz="2200" dirty="0" smtClean="0">
                <a:latin typeface="Arial" pitchFamily="34" charset="0"/>
                <a:cs typeface="Arial" pitchFamily="34" charset="0"/>
              </a:rPr>
              <a:t> que sentimos por um conjunto de pessoas com quem temos relações fortes, por exemplo os nossos pais e outros familiares, os amigos íntimos e outras pessoas muito próximas.</a:t>
            </a:r>
          </a:p>
          <a:p>
            <a:endParaRPr lang="pt-PT" dirty="0"/>
          </a:p>
        </p:txBody>
      </p:sp>
      <p:pic>
        <p:nvPicPr>
          <p:cNvPr id="13314" name="Picture 2" descr="http://f.tqn.com/y/actividadesfamilia/1/W/C/O/-/-/Frases-Amor-Familiar.jpg"/>
          <p:cNvPicPr>
            <a:picLocks noChangeAspect="1" noChangeArrowheads="1"/>
          </p:cNvPicPr>
          <p:nvPr/>
        </p:nvPicPr>
        <p:blipFill>
          <a:blip r:embed="rId2" cstate="print"/>
          <a:srcRect/>
          <a:stretch>
            <a:fillRect/>
          </a:stretch>
        </p:blipFill>
        <p:spPr bwMode="auto">
          <a:xfrm>
            <a:off x="3428992" y="3714752"/>
            <a:ext cx="3667125" cy="24479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C00000"/>
                </a:solidFill>
              </a:rPr>
              <a:t>Amizade e amor na adolescência</a:t>
            </a:r>
            <a:endParaRPr lang="pt-PT" b="1" dirty="0">
              <a:solidFill>
                <a:srgbClr val="C00000"/>
              </a:solidFill>
            </a:endParaRPr>
          </a:p>
        </p:txBody>
      </p:sp>
      <p:sp>
        <p:nvSpPr>
          <p:cNvPr id="3" name="Marcador de Posição de Conteúdo 2"/>
          <p:cNvSpPr>
            <a:spLocks noGrp="1"/>
          </p:cNvSpPr>
          <p:nvPr>
            <p:ph idx="1"/>
          </p:nvPr>
        </p:nvSpPr>
        <p:spPr>
          <a:xfrm>
            <a:off x="457200" y="1600200"/>
            <a:ext cx="8229600" cy="5757890"/>
          </a:xfrm>
        </p:spPr>
        <p:txBody>
          <a:bodyPr>
            <a:normAutofit fontScale="55000" lnSpcReduction="20000"/>
          </a:bodyPr>
          <a:lstStyle/>
          <a:p>
            <a:r>
              <a:rPr lang="pt-PT" sz="4000" dirty="0" smtClean="0">
                <a:latin typeface="Arial" pitchFamily="34" charset="0"/>
                <a:cs typeface="Arial" pitchFamily="34" charset="0"/>
              </a:rPr>
              <a:t>A adolescência segundo a Teoria do Desenvolvimento Psicossocial de </a:t>
            </a:r>
            <a:r>
              <a:rPr lang="pt-PT" sz="4000" dirty="0" err="1" smtClean="0">
                <a:latin typeface="Arial" pitchFamily="34" charset="0"/>
                <a:cs typeface="Arial" pitchFamily="34" charset="0"/>
              </a:rPr>
              <a:t>Erikson</a:t>
            </a:r>
            <a:r>
              <a:rPr lang="pt-PT" sz="4000" dirty="0" smtClean="0">
                <a:latin typeface="Arial" pitchFamily="34" charset="0"/>
                <a:cs typeface="Arial" pitchFamily="34" charset="0"/>
              </a:rPr>
              <a:t> é o quinto estágio.</a:t>
            </a:r>
            <a:br>
              <a:rPr lang="pt-PT" sz="4000" dirty="0" smtClean="0">
                <a:latin typeface="Arial" pitchFamily="34" charset="0"/>
                <a:cs typeface="Arial" pitchFamily="34" charset="0"/>
              </a:rPr>
            </a:br>
            <a:r>
              <a:rPr lang="pt-PT" sz="4000" dirty="0" smtClean="0">
                <a:latin typeface="Arial" pitchFamily="34" charset="0"/>
                <a:cs typeface="Arial" pitchFamily="34" charset="0"/>
              </a:rPr>
              <a:t>Esta 5ª idade localiza-se aproximadamente dos 12 aos 18/20 anos, precisamente na idade em que na vertente positiva, o adolescente vai adquirir uma identidade psicossocial, isto é, compreende a sua singularidade, o seu papel no mundo.</a:t>
            </a:r>
          </a:p>
          <a:p>
            <a:r>
              <a:rPr lang="pt-PT" sz="4000" dirty="0" smtClean="0">
                <a:latin typeface="Arial" pitchFamily="34" charset="0"/>
                <a:cs typeface="Arial" pitchFamily="34" charset="0"/>
              </a:rPr>
              <a:t>O jovem experimenta uma série de desafios que envolvem suas atitudes para consigo,  com seus amigos, com pessoas do sexo oposto, amores e a busca de uma carreira e de profissionalização. Na medida em que as pessoas à sua volta ajudam na resolução dessas questões desenvolverá o sentimento de identidade pessoal, caso não encontre respostas para suas questões pode se desorganizar, perdendo a referência. </a:t>
            </a:r>
          </a:p>
          <a:p>
            <a:pPr>
              <a:buNone/>
            </a:pPr>
            <a:r>
              <a:rPr lang="pt-PT" dirty="0" smtClean="0"/>
              <a:t/>
            </a:r>
            <a:br>
              <a:rPr lang="pt-PT" dirty="0" smtClean="0"/>
            </a:br>
            <a:r>
              <a:rPr lang="pt-PT" dirty="0" smtClean="0"/>
              <a:t/>
            </a:r>
            <a:br>
              <a:rPr lang="pt-PT" dirty="0" smtClean="0"/>
            </a:br>
            <a:r>
              <a:rPr lang="pt-PT" dirty="0" smtClean="0"/>
              <a:t> </a:t>
            </a:r>
            <a:endParaRPr lang="pt-P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57158" y="714356"/>
            <a:ext cx="8229600" cy="4525963"/>
          </a:xfrm>
        </p:spPr>
        <p:txBody>
          <a:bodyPr>
            <a:normAutofit/>
          </a:bodyPr>
          <a:lstStyle/>
          <a:p>
            <a:r>
              <a:rPr lang="pt-PT" sz="2200" dirty="0" err="1" smtClean="0">
                <a:latin typeface="Arial" pitchFamily="34" charset="0"/>
                <a:cs typeface="Arial" pitchFamily="34" charset="0"/>
              </a:rPr>
              <a:t>Erik</a:t>
            </a:r>
            <a:r>
              <a:rPr lang="pt-PT" sz="2200" dirty="0" smtClean="0">
                <a:latin typeface="Arial" pitchFamily="34" charset="0"/>
                <a:cs typeface="Arial" pitchFamily="34" charset="0"/>
              </a:rPr>
              <a:t> </a:t>
            </a:r>
            <a:r>
              <a:rPr lang="pt-PT" sz="2200" dirty="0" err="1" smtClean="0">
                <a:latin typeface="Arial" pitchFamily="34" charset="0"/>
                <a:cs typeface="Arial" pitchFamily="34" charset="0"/>
              </a:rPr>
              <a:t>Erickson</a:t>
            </a:r>
            <a:r>
              <a:rPr lang="pt-PT" sz="2200" dirty="0" smtClean="0">
                <a:latin typeface="Arial" pitchFamily="34" charset="0"/>
                <a:cs typeface="Arial" pitchFamily="34" charset="0"/>
              </a:rPr>
              <a:t> afirmava que um indivíduo tinha de construir a sua personalidade </a:t>
            </a:r>
            <a:r>
              <a:rPr lang="pt-PT" sz="2200" i="1" dirty="0" smtClean="0">
                <a:latin typeface="Arial" pitchFamily="34" charset="0"/>
                <a:cs typeface="Arial" pitchFamily="34" charset="0"/>
              </a:rPr>
              <a:t>durante a adolescência</a:t>
            </a:r>
            <a:r>
              <a:rPr lang="pt-PT" sz="2200" dirty="0" smtClean="0">
                <a:latin typeface="Arial" pitchFamily="34" charset="0"/>
                <a:cs typeface="Arial" pitchFamily="34" charset="0"/>
              </a:rPr>
              <a:t>, porém essa construção não era feita de um mesmo modo para todos os adolescentes, ou seja, não era feita de um modo padronizado e linear. Durante esta fase da vida há sempre procura de algo mais, há crises, indecisões, situações conflituosas que têm de ser resolvidas de um modo ou de outro.</a:t>
            </a:r>
          </a:p>
          <a:p>
            <a:r>
              <a:rPr lang="pt-PT" sz="2200" dirty="0" smtClean="0">
                <a:latin typeface="Arial" pitchFamily="34" charset="0"/>
                <a:cs typeface="Arial" pitchFamily="34" charset="0"/>
              </a:rPr>
              <a:t>Como se sabe, os adolescentes não têm sempre o mesmo tipo de atitudes, ou seja, vacilamos entre vários tipos de identidade, transitando de uns para outros.</a:t>
            </a:r>
          </a:p>
          <a:p>
            <a:pPr>
              <a:buNone/>
            </a:pPr>
            <a:endParaRPr lang="pt-P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dn.doutissima.com.br/wp-content/uploads/2013/12/amigos312.jpg"/>
          <p:cNvPicPr>
            <a:picLocks noChangeAspect="1" noChangeArrowheads="1"/>
          </p:cNvPicPr>
          <p:nvPr/>
        </p:nvPicPr>
        <p:blipFill>
          <a:blip r:embed="rId2" cstate="print"/>
          <a:srcRect/>
          <a:stretch>
            <a:fillRect/>
          </a:stretch>
        </p:blipFill>
        <p:spPr bwMode="auto">
          <a:xfrm>
            <a:off x="4429124" y="5643506"/>
            <a:ext cx="2643206" cy="1214494"/>
          </a:xfrm>
          <a:prstGeom prst="rect">
            <a:avLst/>
          </a:prstGeom>
          <a:noFill/>
        </p:spPr>
      </p:pic>
      <p:sp>
        <p:nvSpPr>
          <p:cNvPr id="3" name="Marcador de Posição de Conteúdo 2"/>
          <p:cNvSpPr>
            <a:spLocks noGrp="1"/>
          </p:cNvSpPr>
          <p:nvPr>
            <p:ph idx="1"/>
          </p:nvPr>
        </p:nvSpPr>
        <p:spPr>
          <a:xfrm>
            <a:off x="571472" y="857232"/>
            <a:ext cx="8229600" cy="6143668"/>
          </a:xfrm>
        </p:spPr>
        <p:txBody>
          <a:bodyPr>
            <a:noAutofit/>
          </a:bodyPr>
          <a:lstStyle/>
          <a:p>
            <a:r>
              <a:rPr lang="pt-PT" sz="2200" dirty="0" smtClean="0">
                <a:latin typeface="Arial" pitchFamily="34" charset="0"/>
                <a:cs typeface="Arial" pitchFamily="34" charset="0"/>
              </a:rPr>
              <a:t>Se na infância os nossos modelos </a:t>
            </a:r>
            <a:r>
              <a:rPr lang="pt-PT" sz="2200" dirty="0" err="1" smtClean="0">
                <a:latin typeface="Arial" pitchFamily="34" charset="0"/>
                <a:cs typeface="Arial" pitchFamily="34" charset="0"/>
              </a:rPr>
              <a:t>identificatórios</a:t>
            </a:r>
            <a:r>
              <a:rPr lang="pt-PT" sz="2200" dirty="0" smtClean="0">
                <a:latin typeface="Arial" pitchFamily="34" charset="0"/>
                <a:cs typeface="Arial" pitchFamily="34" charset="0"/>
              </a:rPr>
              <a:t> são os pais, na adolescência vão ser os jovens da mesma idade. As relações com os pais têm que mudar para que os adolescentes possam ascender a ideias e afectos próprios.</a:t>
            </a:r>
            <a:br>
              <a:rPr lang="pt-PT" sz="2200" dirty="0" smtClean="0">
                <a:latin typeface="Arial" pitchFamily="34" charset="0"/>
                <a:cs typeface="Arial" pitchFamily="34" charset="0"/>
              </a:rPr>
            </a:br>
            <a:r>
              <a:rPr lang="pt-PT" sz="2200" dirty="0" smtClean="0">
                <a:latin typeface="Arial" pitchFamily="34" charset="0"/>
                <a:cs typeface="Arial" pitchFamily="34" charset="0"/>
              </a:rPr>
              <a:t>A amizade é muito investida ao nível dos afectos. O melhor amigo do mesmo sexo é normalmente alguém com quem se partilham grandes inquietações. </a:t>
            </a:r>
            <a:br>
              <a:rPr lang="pt-PT" sz="2200" dirty="0" smtClean="0">
                <a:latin typeface="Arial" pitchFamily="34" charset="0"/>
                <a:cs typeface="Arial" pitchFamily="34" charset="0"/>
              </a:rPr>
            </a:br>
            <a:r>
              <a:rPr lang="pt-PT" sz="2200" dirty="0" smtClean="0">
                <a:latin typeface="Arial" pitchFamily="34" charset="0"/>
                <a:cs typeface="Arial" pitchFamily="34" charset="0"/>
              </a:rPr>
              <a:t>É como um espelho estruturante onde o adolescente se reconhece reflectido, onde se vê crescer.</a:t>
            </a:r>
            <a:br>
              <a:rPr lang="pt-PT" sz="2200" dirty="0" smtClean="0">
                <a:latin typeface="Arial" pitchFamily="34" charset="0"/>
                <a:cs typeface="Arial" pitchFamily="34" charset="0"/>
              </a:rPr>
            </a:br>
            <a:r>
              <a:rPr lang="pt-PT" sz="2200" dirty="0" smtClean="0">
                <a:latin typeface="Arial" pitchFamily="34" charset="0"/>
                <a:cs typeface="Arial" pitchFamily="34" charset="0"/>
              </a:rPr>
              <a:t>O grupo de pares pode ter como função apresentar modelos de identificação positiva para o adolescente. </a:t>
            </a:r>
            <a:r>
              <a:rPr lang="pt-PT" sz="2200" dirty="0" err="1" smtClean="0">
                <a:latin typeface="Arial" pitchFamily="34" charset="0"/>
                <a:cs typeface="Arial" pitchFamily="34" charset="0"/>
              </a:rPr>
              <a:t>Erikson</a:t>
            </a:r>
            <a:r>
              <a:rPr lang="pt-PT" sz="2200" dirty="0" smtClean="0">
                <a:latin typeface="Arial" pitchFamily="34" charset="0"/>
                <a:cs typeface="Arial" pitchFamily="34" charset="0"/>
              </a:rPr>
              <a:t> refere a certeza que o grupo pode trazer às incertezas do adolescente. No entanto, pode apresentar alguns riscos negativos, sobretudo quando a relação com o grupo é de grande dependência.</a:t>
            </a:r>
            <a:endParaRPr lang="pt-PT" sz="2200" dirty="0">
              <a:latin typeface="Arial" pitchFamily="34" charset="0"/>
              <a:cs typeface="Arial" pitchFamily="34" charset="0"/>
            </a:endParaRPr>
          </a:p>
        </p:txBody>
      </p:sp>
      <p:sp>
        <p:nvSpPr>
          <p:cNvPr id="5" name="CaixaDeTexto 4"/>
          <p:cNvSpPr txBox="1"/>
          <p:nvPr/>
        </p:nvSpPr>
        <p:spPr>
          <a:xfrm>
            <a:off x="1357290" y="214290"/>
            <a:ext cx="6572296" cy="769441"/>
          </a:xfrm>
          <a:prstGeom prst="rect">
            <a:avLst/>
          </a:prstGeom>
          <a:noFill/>
        </p:spPr>
        <p:txBody>
          <a:bodyPr wrap="square" rtlCol="0">
            <a:spAutoFit/>
          </a:bodyPr>
          <a:lstStyle/>
          <a:p>
            <a:pPr algn="ctr"/>
            <a:r>
              <a:rPr lang="pt-PT" sz="4400" b="1" dirty="0" smtClean="0">
                <a:solidFill>
                  <a:srgbClr val="0070C0"/>
                </a:solidFill>
                <a:latin typeface="+mj-lt"/>
              </a:rPr>
              <a:t>Amizades</a:t>
            </a:r>
            <a:endParaRPr lang="pt-PT" sz="4400" b="1" dirty="0">
              <a:solidFill>
                <a:srgbClr val="0070C0"/>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ata.whicdn.com/images/27067156/TEEN-LOVE-teenagers-29351998-1400-790_large.jpg"/>
          <p:cNvPicPr>
            <a:picLocks noChangeAspect="1" noChangeArrowheads="1"/>
          </p:cNvPicPr>
          <p:nvPr/>
        </p:nvPicPr>
        <p:blipFill>
          <a:blip r:embed="rId2" cstate="print"/>
          <a:srcRect/>
          <a:stretch>
            <a:fillRect/>
          </a:stretch>
        </p:blipFill>
        <p:spPr bwMode="auto">
          <a:xfrm>
            <a:off x="4786314" y="4572008"/>
            <a:ext cx="3786182" cy="2135408"/>
          </a:xfrm>
          <a:prstGeom prst="rect">
            <a:avLst/>
          </a:prstGeom>
          <a:noFill/>
        </p:spPr>
      </p:pic>
      <p:sp>
        <p:nvSpPr>
          <p:cNvPr id="3" name="Marcador de Posição de Conteúdo 2"/>
          <p:cNvSpPr>
            <a:spLocks noGrp="1"/>
          </p:cNvSpPr>
          <p:nvPr>
            <p:ph idx="1"/>
          </p:nvPr>
        </p:nvSpPr>
        <p:spPr>
          <a:xfrm>
            <a:off x="428596" y="1071522"/>
            <a:ext cx="8229600" cy="4786370"/>
          </a:xfrm>
        </p:spPr>
        <p:txBody>
          <a:bodyPr>
            <a:normAutofit fontScale="32500" lnSpcReduction="20000"/>
          </a:bodyPr>
          <a:lstStyle/>
          <a:p>
            <a:r>
              <a:rPr lang="pt-PT" sz="6800" dirty="0" smtClean="0">
                <a:latin typeface="Arial" pitchFamily="34" charset="0"/>
                <a:cs typeface="Arial" pitchFamily="34" charset="0"/>
              </a:rPr>
              <a:t>Também se pode considerar como moratória </a:t>
            </a:r>
            <a:r>
              <a:rPr lang="pt-PT" sz="6800" dirty="0" err="1" smtClean="0">
                <a:latin typeface="Arial" pitchFamily="34" charset="0"/>
                <a:cs typeface="Arial" pitchFamily="34" charset="0"/>
              </a:rPr>
              <a:t>sexual-afectiva</a:t>
            </a:r>
            <a:r>
              <a:rPr lang="pt-PT" sz="6800" dirty="0" smtClean="0">
                <a:latin typeface="Arial" pitchFamily="34" charset="0"/>
                <a:cs typeface="Arial" pitchFamily="34" charset="0"/>
              </a:rPr>
              <a:t> o tempo de namoro, dos </a:t>
            </a:r>
            <a:r>
              <a:rPr lang="pt-PT" sz="6800" dirty="0" err="1" smtClean="0">
                <a:latin typeface="Arial" pitchFamily="34" charset="0"/>
                <a:cs typeface="Arial" pitchFamily="34" charset="0"/>
              </a:rPr>
              <a:t>flirts</a:t>
            </a:r>
            <a:r>
              <a:rPr lang="pt-PT" sz="6800" dirty="0" smtClean="0">
                <a:latin typeface="Arial" pitchFamily="34" charset="0"/>
                <a:cs typeface="Arial" pitchFamily="34" charset="0"/>
              </a:rPr>
              <a:t>, dos pequenos e grandes investimentos amorosos, que permitem vivências e experiências antes de se definirem orientações sexuais e de se poderem fazer escolhas amorosas para uma ligação perspectivada com certa estabilidade e durabilidade.</a:t>
            </a:r>
            <a:br>
              <a:rPr lang="pt-PT" sz="6800" dirty="0" smtClean="0">
                <a:latin typeface="Arial" pitchFamily="34" charset="0"/>
                <a:cs typeface="Arial" pitchFamily="34" charset="0"/>
              </a:rPr>
            </a:br>
            <a:r>
              <a:rPr lang="pt-PT" sz="6800" dirty="0" smtClean="0">
                <a:latin typeface="Arial" pitchFamily="34" charset="0"/>
                <a:cs typeface="Arial" pitchFamily="34" charset="0"/>
              </a:rPr>
              <a:t>Muitos adolescentes têm uma evolução "truncada" por terem entrado de forma demasiado rápida na vida adulta, sem se terem permitido um amadurecimento interior.</a:t>
            </a:r>
            <a:br>
              <a:rPr lang="pt-PT" sz="6800" dirty="0" smtClean="0">
                <a:latin typeface="Arial" pitchFamily="34" charset="0"/>
                <a:cs typeface="Arial" pitchFamily="34" charset="0"/>
              </a:rPr>
            </a:br>
            <a:r>
              <a:rPr lang="pt-PT" sz="6800" dirty="0" err="1" smtClean="0">
                <a:latin typeface="Arial" pitchFamily="34" charset="0"/>
                <a:cs typeface="Arial" pitchFamily="34" charset="0"/>
              </a:rPr>
              <a:t>Erikson</a:t>
            </a:r>
            <a:r>
              <a:rPr lang="pt-PT" sz="6800" dirty="0" smtClean="0">
                <a:latin typeface="Arial" pitchFamily="34" charset="0"/>
                <a:cs typeface="Arial" pitchFamily="34" charset="0"/>
              </a:rPr>
              <a:t>, preocupado com as interacções com o meio envolvente, falou na importância de o jovem ser "reconhecido socialmente" no sentido do seu estatuto. </a:t>
            </a:r>
            <a:endParaRPr lang="pt-PT" dirty="0"/>
          </a:p>
        </p:txBody>
      </p:sp>
      <p:sp>
        <p:nvSpPr>
          <p:cNvPr id="4" name="CaixaDeTexto 3"/>
          <p:cNvSpPr txBox="1"/>
          <p:nvPr/>
        </p:nvSpPr>
        <p:spPr>
          <a:xfrm>
            <a:off x="1357290" y="214290"/>
            <a:ext cx="7072362" cy="769441"/>
          </a:xfrm>
          <a:prstGeom prst="rect">
            <a:avLst/>
          </a:prstGeom>
          <a:noFill/>
        </p:spPr>
        <p:txBody>
          <a:bodyPr wrap="square" rtlCol="0">
            <a:spAutoFit/>
          </a:bodyPr>
          <a:lstStyle/>
          <a:p>
            <a:pPr algn="ctr"/>
            <a:r>
              <a:rPr lang="pt-PT" sz="4400" b="1" dirty="0" smtClean="0">
                <a:solidFill>
                  <a:srgbClr val="FF0000"/>
                </a:solidFill>
                <a:latin typeface="+mj-lt"/>
              </a:rPr>
              <a:t>Amor</a:t>
            </a:r>
            <a:endParaRPr lang="pt-PT" sz="4400" b="1" dirty="0">
              <a:solidFill>
                <a:srgbClr val="FF0000"/>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C00000"/>
                </a:solidFill>
              </a:rPr>
              <a:t>Moratória psicossocial</a:t>
            </a:r>
            <a:endParaRPr lang="pt-PT" b="1" dirty="0">
              <a:solidFill>
                <a:srgbClr val="C00000"/>
              </a:solidFill>
            </a:endParaRPr>
          </a:p>
        </p:txBody>
      </p:sp>
      <p:sp>
        <p:nvSpPr>
          <p:cNvPr id="3" name="Marcador de Posição de Conteúdo 2"/>
          <p:cNvSpPr>
            <a:spLocks noGrp="1"/>
          </p:cNvSpPr>
          <p:nvPr>
            <p:ph idx="1"/>
          </p:nvPr>
        </p:nvSpPr>
        <p:spPr/>
        <p:txBody>
          <a:bodyPr>
            <a:normAutofit fontScale="92500" lnSpcReduction="10000"/>
          </a:bodyPr>
          <a:lstStyle/>
          <a:p>
            <a:r>
              <a:rPr lang="pt-PT" sz="2400" dirty="0" smtClean="0">
                <a:latin typeface="Arial" pitchFamily="34" charset="0"/>
                <a:cs typeface="Arial" pitchFamily="34" charset="0"/>
              </a:rPr>
              <a:t>Outro dos conceitos de </a:t>
            </a:r>
            <a:r>
              <a:rPr lang="pt-PT" sz="2400" dirty="0" err="1" smtClean="0">
                <a:latin typeface="Arial" pitchFamily="34" charset="0"/>
                <a:cs typeface="Arial" pitchFamily="34" charset="0"/>
              </a:rPr>
              <a:t>Erik</a:t>
            </a:r>
            <a:r>
              <a:rPr lang="pt-PT" sz="2400" dirty="0" smtClean="0">
                <a:latin typeface="Arial" pitchFamily="34" charset="0"/>
                <a:cs typeface="Arial" pitchFamily="34" charset="0"/>
              </a:rPr>
              <a:t> </a:t>
            </a:r>
            <a:r>
              <a:rPr lang="pt-PT" sz="2400" dirty="0" err="1" smtClean="0">
                <a:latin typeface="Arial" pitchFamily="34" charset="0"/>
                <a:cs typeface="Arial" pitchFamily="34" charset="0"/>
              </a:rPr>
              <a:t>Erikson</a:t>
            </a:r>
            <a:r>
              <a:rPr lang="pt-PT" sz="2400" dirty="0" smtClean="0">
                <a:latin typeface="Arial" pitchFamily="34" charset="0"/>
                <a:cs typeface="Arial" pitchFamily="34" charset="0"/>
              </a:rPr>
              <a:t> importantes é o de </a:t>
            </a:r>
            <a:r>
              <a:rPr lang="pt-PT" sz="2400" b="1" dirty="0" smtClean="0">
                <a:latin typeface="Arial" pitchFamily="34" charset="0"/>
                <a:cs typeface="Arial" pitchFamily="34" charset="0"/>
              </a:rPr>
              <a:t>moratória psicossocial</a:t>
            </a:r>
            <a:r>
              <a:rPr lang="pt-PT" sz="2400" dirty="0" smtClean="0">
                <a:latin typeface="Arial" pitchFamily="34" charset="0"/>
                <a:cs typeface="Arial" pitchFamily="34" charset="0"/>
              </a:rPr>
              <a:t>. Esta moratória é "um compasso de espera nos compromissos adultos". É um período de pausa necessária a muitos jovens, de procura de alternativas e de experimentação dos papéis, que vai permitir um trabalho de elaboração interna. Antecipa-se o futuro, exploram-se alternativas, experimenta-se, dá-se tempo…</a:t>
            </a:r>
            <a:br>
              <a:rPr lang="pt-PT" sz="2400" dirty="0" smtClean="0">
                <a:latin typeface="Arial" pitchFamily="34" charset="0"/>
                <a:cs typeface="Arial" pitchFamily="34" charset="0"/>
              </a:rPr>
            </a:br>
            <a:r>
              <a:rPr lang="pt-PT" sz="2400" dirty="0" smtClean="0">
                <a:latin typeface="Arial" pitchFamily="34" charset="0"/>
                <a:cs typeface="Arial" pitchFamily="34" charset="0"/>
              </a:rPr>
              <a:t>As moratórias são caracterizadas pelas necessidades pessoais, mas também por exigências socioculturais e institucionais. "Cada sociedade e cada cultura institucionalizam uma certa moratória para a maioria dos seus jovens." </a:t>
            </a:r>
            <a:r>
              <a:rPr lang="pt-PT" dirty="0" smtClean="0"/>
              <a:t/>
            </a:r>
            <a:br>
              <a:rPr lang="pt-PT" dirty="0" smtClean="0"/>
            </a:br>
            <a:endParaRPr lang="pt-P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C00000"/>
                </a:solidFill>
                <a:latin typeface="Arial" pitchFamily="34" charset="0"/>
                <a:cs typeface="Arial" pitchFamily="34" charset="0"/>
              </a:rPr>
              <a:t>Intimidade</a:t>
            </a:r>
            <a:endParaRPr lang="pt-PT" b="1" dirty="0">
              <a:solidFill>
                <a:srgbClr val="C00000"/>
              </a:solidFill>
              <a:latin typeface="Arial" pitchFamily="34" charset="0"/>
              <a:cs typeface="Arial" pitchFamily="34" charset="0"/>
            </a:endParaRPr>
          </a:p>
        </p:txBody>
      </p:sp>
      <p:sp>
        <p:nvSpPr>
          <p:cNvPr id="3" name="Marcador de Posição de Conteúdo 2"/>
          <p:cNvSpPr>
            <a:spLocks noGrp="1"/>
          </p:cNvSpPr>
          <p:nvPr>
            <p:ph idx="1"/>
          </p:nvPr>
        </p:nvSpPr>
        <p:spPr>
          <a:xfrm>
            <a:off x="428596" y="1428736"/>
            <a:ext cx="8229600" cy="4525963"/>
          </a:xfrm>
        </p:spPr>
        <p:txBody>
          <a:bodyPr>
            <a:normAutofit/>
          </a:bodyPr>
          <a:lstStyle/>
          <a:p>
            <a:r>
              <a:rPr lang="pt-PT" sz="2200" dirty="0" smtClean="0"/>
              <a:t> </a:t>
            </a:r>
            <a:r>
              <a:rPr lang="pt-PT" sz="2200" dirty="0">
                <a:latin typeface="Arial" pitchFamily="34" charset="0"/>
                <a:cs typeface="Arial" pitchFamily="34" charset="0"/>
              </a:rPr>
              <a:t>As relações íntimas são um tipo particular de </a:t>
            </a:r>
            <a:r>
              <a:rPr lang="pt-PT" sz="2200" dirty="0" err="1">
                <a:latin typeface="Arial" pitchFamily="34" charset="0"/>
                <a:cs typeface="Arial" pitchFamily="34" charset="0"/>
              </a:rPr>
              <a:t>interação</a:t>
            </a:r>
            <a:r>
              <a:rPr lang="pt-PT" sz="2200" dirty="0">
                <a:latin typeface="Arial" pitchFamily="34" charset="0"/>
                <a:cs typeface="Arial" pitchFamily="34" charset="0"/>
              </a:rPr>
              <a:t> social que apresenta características próprias. O seu significado varia de relacionamento para relacionamento e dentro de um mesmo relacionamento ao longo do tempo. A intimidade e relacionamentos saudáveis andam de mãos dadas. Certamente a intimidade é um ingrediente básico em qualquer relacionamento com algum significado: a base da amizade e uma das fundações do amor.</a:t>
            </a:r>
          </a:p>
          <a:p>
            <a:endParaRPr lang="pt-PT" dirty="0"/>
          </a:p>
        </p:txBody>
      </p:sp>
      <p:pic>
        <p:nvPicPr>
          <p:cNvPr id="4" name="Imagem 3" descr="http://c9.quickcachr.fotos.sapo.pt/i/B2a014d1b/16627832_O5Tu4.jpeg"/>
          <p:cNvPicPr/>
          <p:nvPr/>
        </p:nvPicPr>
        <p:blipFill>
          <a:blip r:embed="rId2" cstate="print"/>
          <a:srcRect/>
          <a:stretch>
            <a:fillRect/>
          </a:stretch>
        </p:blipFill>
        <p:spPr bwMode="auto">
          <a:xfrm>
            <a:off x="5786446" y="4786322"/>
            <a:ext cx="2199311" cy="1737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Modelo triangular do amor</a:t>
            </a:r>
            <a:endParaRPr lang="pt-PT" b="1" dirty="0">
              <a:solidFill>
                <a:srgbClr val="FF0000"/>
              </a:solidFill>
            </a:endParaRPr>
          </a:p>
        </p:txBody>
      </p:sp>
      <p:sp>
        <p:nvSpPr>
          <p:cNvPr id="3" name="Marcador de Posição de Conteúdo 2"/>
          <p:cNvSpPr>
            <a:spLocks noGrp="1"/>
          </p:cNvSpPr>
          <p:nvPr>
            <p:ph idx="1"/>
          </p:nvPr>
        </p:nvSpPr>
        <p:spPr/>
        <p:txBody>
          <a:bodyPr>
            <a:normAutofit/>
          </a:bodyPr>
          <a:lstStyle/>
          <a:p>
            <a:r>
              <a:rPr lang="pt-PT" sz="2200" dirty="0">
                <a:latin typeface="Arial" pitchFamily="34" charset="0"/>
                <a:cs typeface="Arial" pitchFamily="34" charset="0"/>
              </a:rPr>
              <a:t>Segundo o autor </a:t>
            </a:r>
            <a:r>
              <a:rPr lang="pt-PT" sz="2200" dirty="0" err="1">
                <a:latin typeface="Arial" pitchFamily="34" charset="0"/>
                <a:cs typeface="Arial" pitchFamily="34" charset="0"/>
              </a:rPr>
              <a:t>Robert</a:t>
            </a:r>
            <a:r>
              <a:rPr lang="pt-PT" sz="2200" dirty="0">
                <a:latin typeface="Arial" pitchFamily="34" charset="0"/>
                <a:cs typeface="Arial" pitchFamily="34" charset="0"/>
              </a:rPr>
              <a:t> </a:t>
            </a:r>
            <a:r>
              <a:rPr lang="pt-PT" sz="2200" dirty="0" err="1">
                <a:latin typeface="Arial" pitchFamily="34" charset="0"/>
                <a:cs typeface="Arial" pitchFamily="34" charset="0"/>
              </a:rPr>
              <a:t>Sternberg</a:t>
            </a:r>
            <a:r>
              <a:rPr lang="pt-PT" sz="2200" dirty="0">
                <a:latin typeface="Arial" pitchFamily="34" charset="0"/>
                <a:cs typeface="Arial" pitchFamily="34" charset="0"/>
              </a:rPr>
              <a:t>, o amor tem 3 dimensões, três componentes:</a:t>
            </a:r>
          </a:p>
          <a:p>
            <a:pPr>
              <a:buNone/>
            </a:pPr>
            <a:r>
              <a:rPr lang="pt-PT" sz="2200" dirty="0" smtClean="0">
                <a:latin typeface="Arial" pitchFamily="34" charset="0"/>
                <a:cs typeface="Arial" pitchFamily="34" charset="0"/>
              </a:rPr>
              <a:t>     </a:t>
            </a:r>
          </a:p>
          <a:p>
            <a:pPr>
              <a:buNone/>
            </a:pPr>
            <a:r>
              <a:rPr lang="pt-PT" sz="2200" dirty="0" smtClean="0">
                <a:latin typeface="Arial" pitchFamily="34" charset="0"/>
                <a:cs typeface="Arial" pitchFamily="34" charset="0"/>
              </a:rPr>
              <a:t>     -Intimidade;</a:t>
            </a:r>
          </a:p>
          <a:p>
            <a:pPr>
              <a:buNone/>
            </a:pPr>
            <a:r>
              <a:rPr lang="pt-PT" sz="2200" dirty="0" smtClean="0">
                <a:latin typeface="Arial" pitchFamily="34" charset="0"/>
                <a:cs typeface="Arial" pitchFamily="34" charset="0"/>
              </a:rPr>
              <a:t>     -Paixão;</a:t>
            </a:r>
          </a:p>
          <a:p>
            <a:pPr>
              <a:buNone/>
            </a:pPr>
            <a:r>
              <a:rPr lang="pt-PT" sz="2200" dirty="0" smtClean="0">
                <a:latin typeface="Arial" pitchFamily="34" charset="0"/>
                <a:cs typeface="Arial" pitchFamily="34" charset="0"/>
              </a:rPr>
              <a:t>     -Compromisso.</a:t>
            </a:r>
            <a:endParaRPr lang="pt-PT" sz="2200" dirty="0">
              <a:latin typeface="Arial" pitchFamily="34" charset="0"/>
              <a:cs typeface="Arial" pitchFamily="34" charset="0"/>
            </a:endParaRPr>
          </a:p>
        </p:txBody>
      </p:sp>
      <p:pic>
        <p:nvPicPr>
          <p:cNvPr id="4" name="Imagem 3" descr="http://images.esoterikha.com/dia-dos-namorados/teoria-triangular-do-amor-intimidade-paixao-compromisso-robert-sternberg.jpg"/>
          <p:cNvPicPr/>
          <p:nvPr/>
        </p:nvPicPr>
        <p:blipFill rotWithShape="1">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11865" r="507" b="20274"/>
          <a:stretch/>
        </p:blipFill>
        <p:spPr bwMode="auto">
          <a:xfrm>
            <a:off x="4143372" y="3357562"/>
            <a:ext cx="3900495" cy="2481269"/>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Modelo triangular do amor</a:t>
            </a:r>
            <a:endParaRPr lang="pt-PT" b="1" dirty="0">
              <a:solidFill>
                <a:srgbClr val="FF0000"/>
              </a:solidFill>
            </a:endParaRPr>
          </a:p>
        </p:txBody>
      </p:sp>
      <p:sp>
        <p:nvSpPr>
          <p:cNvPr id="3" name="Marcador de Posição de Conteúdo 2"/>
          <p:cNvSpPr>
            <a:spLocks noGrp="1"/>
          </p:cNvSpPr>
          <p:nvPr>
            <p:ph idx="1"/>
          </p:nvPr>
        </p:nvSpPr>
        <p:spPr>
          <a:xfrm>
            <a:off x="428596" y="1857364"/>
            <a:ext cx="8229600" cy="4525963"/>
          </a:xfrm>
        </p:spPr>
        <p:txBody>
          <a:bodyPr/>
          <a:lstStyle/>
          <a:p>
            <a:r>
              <a:rPr lang="pt-PT" sz="2200" b="1" dirty="0"/>
              <a:t>- </a:t>
            </a:r>
            <a:r>
              <a:rPr lang="pt-PT" sz="2200" b="1" dirty="0">
                <a:latin typeface="Arial" pitchFamily="34" charset="0"/>
                <a:cs typeface="Arial" pitchFamily="34" charset="0"/>
              </a:rPr>
              <a:t>Intimidade</a:t>
            </a:r>
            <a:r>
              <a:rPr lang="pt-PT" sz="2200" dirty="0">
                <a:latin typeface="Arial" pitchFamily="34" charset="0"/>
                <a:cs typeface="Arial" pitchFamily="34" charset="0"/>
              </a:rPr>
              <a:t>: correspondem sentimentos que visam a proximidade emocional, a união, a compreensão mútua e a partilha (componente essencialmente emocional);</a:t>
            </a:r>
          </a:p>
          <a:p>
            <a:endParaRPr lang="pt-PT" sz="2400" dirty="0">
              <a:latin typeface="Arial" pitchFamily="34" charset="0"/>
              <a:cs typeface="Arial" pitchFamily="34" charset="0"/>
            </a:endParaRPr>
          </a:p>
        </p:txBody>
      </p:sp>
      <p:pic>
        <p:nvPicPr>
          <p:cNvPr id="8194" name="Picture 2" descr="https://partilhar.files.wordpress.com/2007/11/hands.jpg"/>
          <p:cNvPicPr>
            <a:picLocks noChangeAspect="1" noChangeArrowheads="1"/>
          </p:cNvPicPr>
          <p:nvPr/>
        </p:nvPicPr>
        <p:blipFill>
          <a:blip r:embed="rId2" cstate="print"/>
          <a:srcRect/>
          <a:stretch>
            <a:fillRect/>
          </a:stretch>
        </p:blipFill>
        <p:spPr bwMode="auto">
          <a:xfrm>
            <a:off x="857224" y="3500438"/>
            <a:ext cx="3350713" cy="2252513"/>
          </a:xfrm>
          <a:prstGeom prst="rect">
            <a:avLst/>
          </a:prstGeom>
          <a:noFill/>
        </p:spPr>
      </p:pic>
      <p:pic>
        <p:nvPicPr>
          <p:cNvPr id="8196" name="Picture 4" descr="http://1.bp.blogspot.com/_waHqo7COehs/SMKNk-kpW_I/AAAAAAAACFA/gYAucTcXAdI/s400/Casal.jpg"/>
          <p:cNvPicPr>
            <a:picLocks noChangeAspect="1" noChangeArrowheads="1"/>
          </p:cNvPicPr>
          <p:nvPr/>
        </p:nvPicPr>
        <p:blipFill>
          <a:blip r:embed="rId3" cstate="print"/>
          <a:srcRect/>
          <a:stretch>
            <a:fillRect/>
          </a:stretch>
        </p:blipFill>
        <p:spPr bwMode="auto">
          <a:xfrm>
            <a:off x="5572132" y="3892632"/>
            <a:ext cx="3091784" cy="230337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Modelo triangular do amor</a:t>
            </a:r>
            <a:endParaRPr lang="pt-PT" b="1" dirty="0">
              <a:solidFill>
                <a:srgbClr val="FF0000"/>
              </a:solidFill>
            </a:endParaRPr>
          </a:p>
        </p:txBody>
      </p:sp>
      <p:sp>
        <p:nvSpPr>
          <p:cNvPr id="3" name="Marcador de Posição de Conteúdo 2"/>
          <p:cNvSpPr>
            <a:spLocks noGrp="1"/>
          </p:cNvSpPr>
          <p:nvPr>
            <p:ph idx="1"/>
          </p:nvPr>
        </p:nvSpPr>
        <p:spPr>
          <a:xfrm>
            <a:off x="500034" y="1643050"/>
            <a:ext cx="8229600" cy="4525963"/>
          </a:xfrm>
        </p:spPr>
        <p:txBody>
          <a:bodyPr/>
          <a:lstStyle/>
          <a:p>
            <a:r>
              <a:rPr lang="pt-PT" sz="2200" b="1" dirty="0">
                <a:latin typeface="Arial" pitchFamily="34" charset="0"/>
                <a:cs typeface="Arial" pitchFamily="34" charset="0"/>
              </a:rPr>
              <a:t>Paixão</a:t>
            </a:r>
            <a:r>
              <a:rPr lang="pt-PT" sz="2200" dirty="0"/>
              <a:t>: </a:t>
            </a:r>
            <a:r>
              <a:rPr lang="pt-PT" sz="2200" dirty="0">
                <a:latin typeface="Arial" pitchFamily="34" charset="0"/>
                <a:cs typeface="Arial" pitchFamily="34" charset="0"/>
              </a:rPr>
              <a:t>envolve um intenso desejo sexual, uma vontade irreprimível de estar com o outro (componente essencialmente motivacional);</a:t>
            </a:r>
          </a:p>
          <a:p>
            <a:endParaRPr lang="pt-PT" sz="2400" dirty="0">
              <a:latin typeface="Arial" pitchFamily="34" charset="0"/>
              <a:cs typeface="Arial" pitchFamily="34" charset="0"/>
            </a:endParaRPr>
          </a:p>
        </p:txBody>
      </p:sp>
      <p:pic>
        <p:nvPicPr>
          <p:cNvPr id="7172" name="Picture 4" descr="http://psiquiatriabh.com.br/wp/wp-content/uploads/2015/06/Paix%C3%A3o-e-amor-Psiquiatria-BH.jpg"/>
          <p:cNvPicPr>
            <a:picLocks noChangeAspect="1" noChangeArrowheads="1"/>
          </p:cNvPicPr>
          <p:nvPr/>
        </p:nvPicPr>
        <p:blipFill>
          <a:blip r:embed="rId2" cstate="print"/>
          <a:srcRect/>
          <a:stretch>
            <a:fillRect/>
          </a:stretch>
        </p:blipFill>
        <p:spPr bwMode="auto">
          <a:xfrm>
            <a:off x="857224" y="3286124"/>
            <a:ext cx="3208979" cy="2143140"/>
          </a:xfrm>
          <a:prstGeom prst="rect">
            <a:avLst/>
          </a:prstGeom>
          <a:noFill/>
        </p:spPr>
      </p:pic>
      <p:pic>
        <p:nvPicPr>
          <p:cNvPr id="7174" name="Picture 6" descr="http://25.media.tumblr.com/tumblr_lf0ycja6oI1qcxp1eo1_500.jpg"/>
          <p:cNvPicPr>
            <a:picLocks noChangeAspect="1" noChangeArrowheads="1"/>
          </p:cNvPicPr>
          <p:nvPr/>
        </p:nvPicPr>
        <p:blipFill>
          <a:blip r:embed="rId3" cstate="print"/>
          <a:srcRect/>
          <a:stretch>
            <a:fillRect/>
          </a:stretch>
        </p:blipFill>
        <p:spPr bwMode="auto">
          <a:xfrm>
            <a:off x="5000628" y="3857628"/>
            <a:ext cx="3762368" cy="25057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Modelo triangular do amor</a:t>
            </a:r>
            <a:endParaRPr lang="pt-PT" b="1" dirty="0">
              <a:solidFill>
                <a:srgbClr val="FF0000"/>
              </a:solidFill>
            </a:endParaRPr>
          </a:p>
        </p:txBody>
      </p:sp>
      <p:sp>
        <p:nvSpPr>
          <p:cNvPr id="3" name="Marcador de Posição de Conteúdo 2"/>
          <p:cNvSpPr>
            <a:spLocks noGrp="1"/>
          </p:cNvSpPr>
          <p:nvPr>
            <p:ph idx="1"/>
          </p:nvPr>
        </p:nvSpPr>
        <p:spPr>
          <a:xfrm>
            <a:off x="428596" y="1643050"/>
            <a:ext cx="8229600" cy="4525963"/>
          </a:xfrm>
        </p:spPr>
        <p:txBody>
          <a:bodyPr>
            <a:normAutofit/>
          </a:bodyPr>
          <a:lstStyle/>
          <a:p>
            <a:r>
              <a:rPr lang="pt-PT" sz="2200" b="1" dirty="0">
                <a:latin typeface="Arial" pitchFamily="34" charset="0"/>
                <a:cs typeface="Arial" pitchFamily="34" charset="0"/>
              </a:rPr>
              <a:t>- Compromisso</a:t>
            </a:r>
            <a:r>
              <a:rPr lang="pt-PT" sz="2200" dirty="0">
                <a:latin typeface="Arial" pitchFamily="34" charset="0"/>
                <a:cs typeface="Arial" pitchFamily="34" charset="0"/>
              </a:rPr>
              <a:t>: corresponde a intenção de um comprometimento em manter uma relação amorosa (componente essencialmente cognitiva).</a:t>
            </a:r>
          </a:p>
          <a:p>
            <a:endParaRPr lang="pt-PT" sz="2400" dirty="0">
              <a:latin typeface="Arial" pitchFamily="34" charset="0"/>
              <a:cs typeface="Arial" pitchFamily="34" charset="0"/>
            </a:endParaRPr>
          </a:p>
        </p:txBody>
      </p:sp>
      <p:pic>
        <p:nvPicPr>
          <p:cNvPr id="6146" name="Picture 2" descr="http://comunidademarianaresgate.com/wp-content/uploads/2015/07/casados.jpg"/>
          <p:cNvPicPr>
            <a:picLocks noChangeAspect="1" noChangeArrowheads="1"/>
          </p:cNvPicPr>
          <p:nvPr/>
        </p:nvPicPr>
        <p:blipFill>
          <a:blip r:embed="rId2" cstate="print"/>
          <a:srcRect/>
          <a:stretch>
            <a:fillRect/>
          </a:stretch>
        </p:blipFill>
        <p:spPr bwMode="auto">
          <a:xfrm>
            <a:off x="2071670" y="3286124"/>
            <a:ext cx="5686425" cy="32004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Formas de amor</a:t>
            </a:r>
            <a:endParaRPr lang="pt-PT" b="1" dirty="0">
              <a:solidFill>
                <a:srgbClr val="FF0000"/>
              </a:solidFill>
            </a:endParaRPr>
          </a:p>
        </p:txBody>
      </p:sp>
      <p:sp>
        <p:nvSpPr>
          <p:cNvPr id="4" name="Marcador de Posição de Conteúdo 2"/>
          <p:cNvSpPr>
            <a:spLocks noGrp="1"/>
          </p:cNvSpPr>
          <p:nvPr>
            <p:ph idx="1"/>
          </p:nvPr>
        </p:nvSpPr>
        <p:spPr>
          <a:xfrm>
            <a:off x="285720" y="1500174"/>
            <a:ext cx="8686800" cy="2543180"/>
          </a:xfrm>
        </p:spPr>
        <p:txBody>
          <a:bodyPr>
            <a:noAutofit/>
          </a:bodyPr>
          <a:lstStyle/>
          <a:p>
            <a:r>
              <a:rPr lang="pt-PT" sz="2200" dirty="0" smtClean="0">
                <a:latin typeface="Arial" pitchFamily="34" charset="0"/>
                <a:cs typeface="Arial" pitchFamily="34" charset="0"/>
              </a:rPr>
              <a:t>Os três componentes, pictoricamente representados pelas vértices de um triângulo, interagem entre si e as </a:t>
            </a:r>
            <a:r>
              <a:rPr lang="pt-PT" sz="2200" dirty="0" err="1" smtClean="0">
                <a:latin typeface="Arial" pitchFamily="34" charset="0"/>
                <a:cs typeface="Arial" pitchFamily="34" charset="0"/>
              </a:rPr>
              <a:t>ações</a:t>
            </a:r>
            <a:r>
              <a:rPr lang="pt-PT" sz="2200" dirty="0" smtClean="0">
                <a:latin typeface="Arial" pitchFamily="34" charset="0"/>
                <a:cs typeface="Arial" pitchFamily="34" charset="0"/>
              </a:rPr>
              <a:t> resultantes dessas </a:t>
            </a:r>
            <a:r>
              <a:rPr lang="pt-PT" sz="2200" dirty="0" err="1" smtClean="0">
                <a:latin typeface="Arial" pitchFamily="34" charset="0"/>
                <a:cs typeface="Arial" pitchFamily="34" charset="0"/>
              </a:rPr>
              <a:t>reações</a:t>
            </a:r>
            <a:r>
              <a:rPr lang="pt-PT" sz="2200" dirty="0" smtClean="0">
                <a:latin typeface="Arial" pitchFamily="34" charset="0"/>
                <a:cs typeface="Arial" pitchFamily="34" charset="0"/>
              </a:rPr>
              <a:t>, a fim de formar sete diferentes tipos de experiências amorosas. O tamanho do triângulo é usado para representar a "quantidade" de amor - quanto maior o triângulo, "maior" o amor. O formato do triângulo indica o "estilo" do amor, que pode variar com o curso do relacionamento.</a:t>
            </a:r>
            <a:endParaRPr lang="pt-PT" sz="2200" dirty="0">
              <a:latin typeface="Arial" pitchFamily="34" charset="0"/>
              <a:cs typeface="Arial" pitchFamily="34" charset="0"/>
            </a:endParaRPr>
          </a:p>
        </p:txBody>
      </p:sp>
      <p:pic>
        <p:nvPicPr>
          <p:cNvPr id="5" name="Picture 2" descr="Teoria Triangular do Amor.png"/>
          <p:cNvPicPr>
            <a:picLocks noChangeAspect="1" noChangeArrowheads="1"/>
          </p:cNvPicPr>
          <p:nvPr/>
        </p:nvPicPr>
        <p:blipFill>
          <a:blip r:embed="rId2" cstate="print"/>
          <a:srcRect/>
          <a:stretch>
            <a:fillRect/>
          </a:stretch>
        </p:blipFill>
        <p:spPr bwMode="auto">
          <a:xfrm>
            <a:off x="4572000" y="4429132"/>
            <a:ext cx="2939998" cy="21335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28596" y="214290"/>
            <a:ext cx="8229600" cy="6429396"/>
          </a:xfrm>
        </p:spPr>
        <p:txBody>
          <a:bodyPr>
            <a:noAutofit/>
          </a:bodyPr>
          <a:lstStyle/>
          <a:p>
            <a:r>
              <a:rPr lang="pt-PT" sz="2200" b="1" u="sng" dirty="0" smtClean="0">
                <a:latin typeface="Arial" pitchFamily="34" charset="0"/>
                <a:cs typeface="Arial" pitchFamily="34" charset="0"/>
              </a:rPr>
              <a:t>O amor romântico</a:t>
            </a:r>
            <a:r>
              <a:rPr lang="pt-PT" sz="2200" b="1" dirty="0" smtClean="0">
                <a:latin typeface="Arial" pitchFamily="34" charset="0"/>
                <a:cs typeface="Arial" pitchFamily="34" charset="0"/>
              </a:rPr>
              <a:t>: </a:t>
            </a:r>
            <a:r>
              <a:rPr lang="pt-PT" sz="2200" dirty="0" smtClean="0">
                <a:latin typeface="Arial" pitchFamily="34" charset="0"/>
                <a:cs typeface="Arial" pitchFamily="34" charset="0"/>
              </a:rPr>
              <a:t>combinação de intimidade e paixão, o casal é atraído, mas não há nenhum compromisso entre eles.</a:t>
            </a:r>
          </a:p>
          <a:p>
            <a:r>
              <a:rPr lang="pt-PT" sz="2200" b="1" u="sng" dirty="0" smtClean="0">
                <a:latin typeface="Arial" pitchFamily="34" charset="0"/>
                <a:cs typeface="Arial" pitchFamily="34" charset="0"/>
              </a:rPr>
              <a:t>Paixão</a:t>
            </a:r>
            <a:r>
              <a:rPr lang="pt-PT" sz="2200" b="1" dirty="0" smtClean="0">
                <a:latin typeface="Arial" pitchFamily="34" charset="0"/>
                <a:cs typeface="Arial" pitchFamily="34" charset="0"/>
              </a:rPr>
              <a:t>:</a:t>
            </a:r>
            <a:r>
              <a:rPr lang="pt-PT" sz="2200" dirty="0" smtClean="0">
                <a:latin typeface="Arial" pitchFamily="34" charset="0"/>
                <a:cs typeface="Arial" pitchFamily="34" charset="0"/>
              </a:rPr>
              <a:t> só paixão encontrada, pode ser um apaixonado, um amor obsessivo à primeira vista.</a:t>
            </a:r>
          </a:p>
          <a:p>
            <a:r>
              <a:rPr lang="pt-PT" sz="2200" b="1" u="sng" dirty="0" smtClean="0">
                <a:latin typeface="Arial" pitchFamily="34" charset="0"/>
                <a:cs typeface="Arial" pitchFamily="34" charset="0"/>
              </a:rPr>
              <a:t>Amor Ilusório</a:t>
            </a:r>
            <a:r>
              <a:rPr lang="pt-PT" sz="2200" b="1" dirty="0" smtClean="0">
                <a:latin typeface="Arial" pitchFamily="34" charset="0"/>
                <a:cs typeface="Arial" pitchFamily="34" charset="0"/>
              </a:rPr>
              <a:t>: </a:t>
            </a:r>
            <a:r>
              <a:rPr lang="pt-PT" sz="2200" dirty="0" smtClean="0">
                <a:latin typeface="Arial" pitchFamily="34" charset="0"/>
                <a:cs typeface="Arial" pitchFamily="34" charset="0"/>
              </a:rPr>
              <a:t>aqui encontrámos a paixão e o compromisso, que pode ser um romance, um casamento apressado em que não há tempo para aparecer a intimidade.</a:t>
            </a:r>
          </a:p>
          <a:p>
            <a:r>
              <a:rPr lang="pt-PT" sz="2200" b="1" u="sng" dirty="0" smtClean="0">
                <a:latin typeface="Arial" pitchFamily="34" charset="0"/>
                <a:cs typeface="Arial" pitchFamily="34" charset="0"/>
              </a:rPr>
              <a:t>Amor vazio</a:t>
            </a:r>
            <a:r>
              <a:rPr lang="pt-PT" sz="2200" b="1" dirty="0" smtClean="0">
                <a:latin typeface="Arial" pitchFamily="34" charset="0"/>
                <a:cs typeface="Arial" pitchFamily="34" charset="0"/>
              </a:rPr>
              <a:t>: </a:t>
            </a:r>
            <a:r>
              <a:rPr lang="pt-PT" sz="2200" dirty="0" smtClean="0">
                <a:latin typeface="Arial" pitchFamily="34" charset="0"/>
                <a:cs typeface="Arial" pitchFamily="34" charset="0"/>
              </a:rPr>
              <a:t>só há compromisso, pode ser preso em relacionamentos onde a paixão e a intimidade se foram após a passagem do tempo.</a:t>
            </a:r>
          </a:p>
          <a:p>
            <a:r>
              <a:rPr lang="pt-PT" sz="2200" b="1" u="sng" dirty="0" smtClean="0">
                <a:latin typeface="Arial" pitchFamily="34" charset="0"/>
                <a:cs typeface="Arial" pitchFamily="34" charset="0"/>
              </a:rPr>
              <a:t>O amor social ou conjugal</a:t>
            </a:r>
            <a:r>
              <a:rPr lang="pt-PT" sz="2200" b="1" dirty="0" smtClean="0">
                <a:latin typeface="Arial" pitchFamily="34" charset="0"/>
                <a:cs typeface="Arial" pitchFamily="34" charset="0"/>
              </a:rPr>
              <a:t>: </a:t>
            </a:r>
            <a:r>
              <a:rPr lang="pt-PT" sz="2200" dirty="0" smtClean="0">
                <a:latin typeface="Arial" pitchFamily="34" charset="0"/>
                <a:cs typeface="Arial" pitchFamily="34" charset="0"/>
              </a:rPr>
              <a:t>intimidade e compromisso, este tipo de amor aparece em relações longas onde a paixão morreu e aparece um relacionamento amigável.</a:t>
            </a:r>
          </a:p>
          <a:p>
            <a:r>
              <a:rPr lang="pt-PT" sz="2200" b="1" u="sng" dirty="0" smtClean="0">
                <a:latin typeface="Arial" pitchFamily="34" charset="0"/>
                <a:cs typeface="Arial" pitchFamily="34" charset="0"/>
              </a:rPr>
              <a:t>Carinho e simpatia</a:t>
            </a:r>
            <a:r>
              <a:rPr lang="pt-PT" sz="2200" b="1" dirty="0" smtClean="0">
                <a:latin typeface="Arial" pitchFamily="34" charset="0"/>
                <a:cs typeface="Arial" pitchFamily="34" charset="0"/>
              </a:rPr>
              <a:t>: </a:t>
            </a:r>
            <a:r>
              <a:rPr lang="pt-PT" sz="2200" dirty="0" smtClean="0">
                <a:latin typeface="Arial" pitchFamily="34" charset="0"/>
                <a:cs typeface="Arial" pitchFamily="34" charset="0"/>
              </a:rPr>
              <a:t>só aparece a intimidade, uma amizade verdadeira, sem paixão ou compromisso.</a:t>
            </a:r>
          </a:p>
          <a:p>
            <a:r>
              <a:rPr lang="pt-PT" sz="2200" b="1" u="sng" dirty="0" smtClean="0">
                <a:latin typeface="Arial" pitchFamily="34" charset="0"/>
                <a:cs typeface="Arial" pitchFamily="34" charset="0"/>
              </a:rPr>
              <a:t>Amor consumado</a:t>
            </a:r>
            <a:r>
              <a:rPr lang="pt-PT" sz="2200" b="1" dirty="0" smtClean="0">
                <a:latin typeface="Arial" pitchFamily="34" charset="0"/>
                <a:cs typeface="Arial" pitchFamily="34" charset="0"/>
              </a:rPr>
              <a:t>: </a:t>
            </a:r>
            <a:r>
              <a:rPr lang="pt-PT" sz="2200" dirty="0" smtClean="0">
                <a:latin typeface="Arial" pitchFamily="34" charset="0"/>
                <a:cs typeface="Arial" pitchFamily="34" charset="0"/>
              </a:rPr>
              <a:t>amor contido completa os três componentes: paixão, intimidade e compromisso, é relativamente fácil de obter, mas difícil de manter.</a:t>
            </a:r>
          </a:p>
          <a:p>
            <a:endParaRPr lang="pt-PT"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Representações do amor</a:t>
            </a:r>
            <a:endParaRPr lang="pt-PT" b="1" dirty="0">
              <a:solidFill>
                <a:srgbClr val="FF0000"/>
              </a:solidFill>
            </a:endParaRPr>
          </a:p>
        </p:txBody>
      </p:sp>
      <p:sp>
        <p:nvSpPr>
          <p:cNvPr id="3" name="Marcador de Posição de Conteúdo 2"/>
          <p:cNvSpPr>
            <a:spLocks noGrp="1"/>
          </p:cNvSpPr>
          <p:nvPr>
            <p:ph idx="1"/>
          </p:nvPr>
        </p:nvSpPr>
        <p:spPr>
          <a:xfrm>
            <a:off x="428596" y="1285860"/>
            <a:ext cx="8229600" cy="4525963"/>
          </a:xfrm>
        </p:spPr>
        <p:txBody>
          <a:bodyPr>
            <a:normAutofit/>
          </a:bodyPr>
          <a:lstStyle/>
          <a:p>
            <a:r>
              <a:rPr lang="pt-PT" sz="2800" b="1" dirty="0" smtClean="0">
                <a:latin typeface="Arial" pitchFamily="34" charset="0"/>
                <a:cs typeface="Arial" pitchFamily="34" charset="0"/>
              </a:rPr>
              <a:t>Na Fotografia</a:t>
            </a:r>
            <a:endParaRPr lang="pt-PT" sz="2800" b="1" dirty="0">
              <a:latin typeface="Arial" pitchFamily="34" charset="0"/>
              <a:cs typeface="Arial" pitchFamily="34" charset="0"/>
            </a:endParaRPr>
          </a:p>
        </p:txBody>
      </p:sp>
      <p:pic>
        <p:nvPicPr>
          <p:cNvPr id="4" name="Imagem 3" descr="http://www.adnews.com.br/public/img/noticias/novas/adnews-1171678739143102535475849df9d8e591fc31a662550e6da67b5c728360.jpe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28662" y="4500570"/>
            <a:ext cx="3776674" cy="1851361"/>
          </a:xfrm>
          <a:prstGeom prst="rect">
            <a:avLst/>
          </a:prstGeom>
          <a:noFill/>
          <a:ln>
            <a:noFill/>
          </a:ln>
        </p:spPr>
      </p:pic>
      <p:pic>
        <p:nvPicPr>
          <p:cNvPr id="5" name="Imagem 4" descr="http://www.donagiraffa.com/wp-content/uploads/2011/07/amor-verdadeiro.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15008" y="4214818"/>
            <a:ext cx="2628904" cy="2024068"/>
          </a:xfrm>
          <a:prstGeom prst="rect">
            <a:avLst/>
          </a:prstGeom>
          <a:noFill/>
          <a:ln>
            <a:noFill/>
          </a:ln>
        </p:spPr>
      </p:pic>
      <p:sp>
        <p:nvSpPr>
          <p:cNvPr id="5121" name="Rectangle 1"/>
          <p:cNvSpPr>
            <a:spLocks noChangeArrowheads="1"/>
          </p:cNvSpPr>
          <p:nvPr/>
        </p:nvSpPr>
        <p:spPr bwMode="auto">
          <a:xfrm>
            <a:off x="785786" y="2246461"/>
            <a:ext cx="721523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amor pode representar-se na fotografia através de fotos com quem nós gostamos. Pode-se demonstrar através de </a:t>
            </a:r>
            <a:r>
              <a:rPr kumimoji="0" lang="pt-PT"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atos</a:t>
            </a:r>
            <a:r>
              <a:rPr kumimoji="0" lang="pt-PT"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t-PT"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afetivos</a:t>
            </a:r>
            <a:r>
              <a:rPr kumimoji="0" lang="pt-PT"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como beijos ou abraços, ou então apenas através de um simples olhar.</a:t>
            </a:r>
            <a:endParaRPr kumimoji="0" lang="pt-PT"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Representações do amor</a:t>
            </a:r>
            <a:endParaRPr lang="pt-PT" b="1" dirty="0">
              <a:solidFill>
                <a:srgbClr val="FF0000"/>
              </a:solidFill>
            </a:endParaRPr>
          </a:p>
        </p:txBody>
      </p:sp>
      <p:sp>
        <p:nvSpPr>
          <p:cNvPr id="3" name="Marcador de Posição de Conteúdo 2"/>
          <p:cNvSpPr>
            <a:spLocks noGrp="1"/>
          </p:cNvSpPr>
          <p:nvPr>
            <p:ph idx="1"/>
          </p:nvPr>
        </p:nvSpPr>
        <p:spPr>
          <a:xfrm>
            <a:off x="500034" y="1357298"/>
            <a:ext cx="8229600" cy="4525963"/>
          </a:xfrm>
        </p:spPr>
        <p:txBody>
          <a:bodyPr>
            <a:normAutofit/>
          </a:bodyPr>
          <a:lstStyle/>
          <a:p>
            <a:r>
              <a:rPr lang="pt-PT" sz="2800" b="1" dirty="0" smtClean="0">
                <a:latin typeface="Arial" pitchFamily="34" charset="0"/>
                <a:cs typeface="Arial" pitchFamily="34" charset="0"/>
              </a:rPr>
              <a:t>No Cinema</a:t>
            </a:r>
            <a:endParaRPr lang="pt-PT" sz="2800" b="1" dirty="0">
              <a:latin typeface="Arial" pitchFamily="34" charset="0"/>
              <a:cs typeface="Arial" pitchFamily="34" charset="0"/>
            </a:endParaRPr>
          </a:p>
        </p:txBody>
      </p:sp>
      <p:sp>
        <p:nvSpPr>
          <p:cNvPr id="4097" name="Rectangle 1"/>
          <p:cNvSpPr>
            <a:spLocks noChangeArrowheads="1"/>
          </p:cNvSpPr>
          <p:nvPr/>
        </p:nvSpPr>
        <p:spPr bwMode="auto">
          <a:xfrm>
            <a:off x="285720" y="2005746"/>
            <a:ext cx="857256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 cinema representa-se o amor na maior parte das vezes através de filmes românticos em que duas pessoas que se amam tentam estar juntas mesmo quando tudo diz que não deviam. Mostra que não devemos desistir de quem amamos e lutar até à ultima oportunidade por essa pessoa.</a:t>
            </a:r>
            <a:endParaRPr kumimoji="0" lang="pt-PT"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m 4" descr="http://www.megabapho.com.br/wp-content/uploads/2014/06/20127313-696x1024.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928662" y="4214818"/>
            <a:ext cx="3322901" cy="2276475"/>
          </a:xfrm>
          <a:prstGeom prst="rect">
            <a:avLst/>
          </a:prstGeom>
          <a:noFill/>
          <a:ln>
            <a:noFill/>
          </a:ln>
        </p:spPr>
      </p:pic>
      <p:pic>
        <p:nvPicPr>
          <p:cNvPr id="6" name="Imagem 5" descr="http://s2.glbimg.com/I-YC34BXxwVmBE0mSsBOsRJt01Q=/s.glbimg.com/jo/g1/f/original/2013/06/10/o_amor_acontece.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572132" y="4429132"/>
            <a:ext cx="2871784" cy="2100259"/>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Representações do amor</a:t>
            </a:r>
            <a:endParaRPr lang="pt-PT" b="1" dirty="0">
              <a:solidFill>
                <a:srgbClr val="FF0000"/>
              </a:solidFill>
            </a:endParaRPr>
          </a:p>
        </p:txBody>
      </p:sp>
      <p:sp>
        <p:nvSpPr>
          <p:cNvPr id="3" name="Marcador de Posição de Conteúdo 2"/>
          <p:cNvSpPr>
            <a:spLocks noGrp="1"/>
          </p:cNvSpPr>
          <p:nvPr>
            <p:ph idx="1"/>
          </p:nvPr>
        </p:nvSpPr>
        <p:spPr>
          <a:xfrm>
            <a:off x="357158" y="1214422"/>
            <a:ext cx="8229600" cy="4525963"/>
          </a:xfrm>
        </p:spPr>
        <p:txBody>
          <a:bodyPr>
            <a:normAutofit/>
          </a:bodyPr>
          <a:lstStyle/>
          <a:p>
            <a:r>
              <a:rPr lang="pt-PT" sz="2800" b="1" dirty="0" smtClean="0">
                <a:latin typeface="Arial" pitchFamily="34" charset="0"/>
                <a:cs typeface="Arial" pitchFamily="34" charset="0"/>
              </a:rPr>
              <a:t>Na Pintura</a:t>
            </a:r>
            <a:endParaRPr lang="pt-PT" sz="2800" b="1" dirty="0">
              <a:latin typeface="Arial" pitchFamily="34" charset="0"/>
              <a:cs typeface="Arial" pitchFamily="34" charset="0"/>
            </a:endParaRPr>
          </a:p>
        </p:txBody>
      </p:sp>
      <p:sp>
        <p:nvSpPr>
          <p:cNvPr id="4" name="CaixaDeTexto 3"/>
          <p:cNvSpPr txBox="1"/>
          <p:nvPr/>
        </p:nvSpPr>
        <p:spPr>
          <a:xfrm>
            <a:off x="500034" y="1785926"/>
            <a:ext cx="8001056" cy="2123658"/>
          </a:xfrm>
          <a:prstGeom prst="rect">
            <a:avLst/>
          </a:prstGeom>
          <a:noFill/>
        </p:spPr>
        <p:txBody>
          <a:bodyPr wrap="square" rtlCol="0">
            <a:spAutoFit/>
          </a:bodyPr>
          <a:lstStyle/>
          <a:p>
            <a:r>
              <a:rPr lang="pt-PT" sz="2200" dirty="0" smtClean="0">
                <a:latin typeface="Arial" pitchFamily="34" charset="0"/>
                <a:cs typeface="Arial" pitchFamily="34" charset="0"/>
              </a:rPr>
              <a:t>Na Pintura o amor pode ser representado, tal como na fotografia, por </a:t>
            </a:r>
            <a:r>
              <a:rPr lang="pt-PT" sz="2200" dirty="0" err="1" smtClean="0">
                <a:latin typeface="Arial" pitchFamily="34" charset="0"/>
                <a:cs typeface="Arial" pitchFamily="34" charset="0"/>
              </a:rPr>
              <a:t>atos</a:t>
            </a:r>
            <a:r>
              <a:rPr lang="pt-PT" sz="2200" dirty="0" smtClean="0">
                <a:latin typeface="Arial" pitchFamily="34" charset="0"/>
                <a:cs typeface="Arial" pitchFamily="34" charset="0"/>
              </a:rPr>
              <a:t> </a:t>
            </a:r>
            <a:r>
              <a:rPr lang="pt-PT" sz="2200" dirty="0" err="1" smtClean="0">
                <a:latin typeface="Arial" pitchFamily="34" charset="0"/>
                <a:cs typeface="Arial" pitchFamily="34" charset="0"/>
              </a:rPr>
              <a:t>afetivos</a:t>
            </a:r>
            <a:r>
              <a:rPr lang="pt-PT" sz="2200" dirty="0" smtClean="0">
                <a:latin typeface="Arial" pitchFamily="34" charset="0"/>
                <a:cs typeface="Arial" pitchFamily="34" charset="0"/>
              </a:rPr>
              <a:t>, como beijos , abraços e olhares mas é exprimida de outra forma porque somos realmente nós que criamos essa “foto” e os seus elementos. Também pode ser demonstrado através de certas cores que se associam facilmente ao amor , como o vermelho.</a:t>
            </a:r>
            <a:endParaRPr lang="pt-PT" sz="2200" dirty="0">
              <a:latin typeface="Arial" pitchFamily="34" charset="0"/>
              <a:cs typeface="Arial" pitchFamily="34" charset="0"/>
            </a:endParaRPr>
          </a:p>
        </p:txBody>
      </p:sp>
      <p:pic>
        <p:nvPicPr>
          <p:cNvPr id="3074" name="Picture 2" descr="http://septimaletra.com/wp-content/uploads/2011/05/leonid-pintura-amor.jpg"/>
          <p:cNvPicPr>
            <a:picLocks noChangeAspect="1" noChangeArrowheads="1"/>
          </p:cNvPicPr>
          <p:nvPr/>
        </p:nvPicPr>
        <p:blipFill>
          <a:blip r:embed="rId2" cstate="print"/>
          <a:srcRect/>
          <a:stretch>
            <a:fillRect/>
          </a:stretch>
        </p:blipFill>
        <p:spPr bwMode="auto">
          <a:xfrm>
            <a:off x="1500166" y="4429132"/>
            <a:ext cx="2262170" cy="2298365"/>
          </a:xfrm>
          <a:prstGeom prst="rect">
            <a:avLst/>
          </a:prstGeom>
          <a:noFill/>
        </p:spPr>
      </p:pic>
      <p:pic>
        <p:nvPicPr>
          <p:cNvPr id="3076" name="Picture 4" descr="http://1.bp.blogspot.com/-ikYgp8HJGWM/VSL9gjZ1XNI/AAAAAAAANPY/B8D2VLj0hKQ/s1600/imagen-de-amor-pintura.png"/>
          <p:cNvPicPr>
            <a:picLocks noChangeAspect="1" noChangeArrowheads="1"/>
          </p:cNvPicPr>
          <p:nvPr/>
        </p:nvPicPr>
        <p:blipFill>
          <a:blip r:embed="rId3" cstate="print"/>
          <a:srcRect/>
          <a:stretch>
            <a:fillRect/>
          </a:stretch>
        </p:blipFill>
        <p:spPr bwMode="auto">
          <a:xfrm>
            <a:off x="5572132" y="4143380"/>
            <a:ext cx="2012319" cy="257174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Representações do amor</a:t>
            </a:r>
            <a:endParaRPr lang="pt-PT" b="1" dirty="0">
              <a:solidFill>
                <a:srgbClr val="FF0000"/>
              </a:solidFill>
            </a:endParaRPr>
          </a:p>
        </p:txBody>
      </p:sp>
      <p:sp>
        <p:nvSpPr>
          <p:cNvPr id="3" name="Marcador de Posição de Conteúdo 2"/>
          <p:cNvSpPr>
            <a:spLocks noGrp="1"/>
          </p:cNvSpPr>
          <p:nvPr>
            <p:ph idx="1"/>
          </p:nvPr>
        </p:nvSpPr>
        <p:spPr/>
        <p:txBody>
          <a:bodyPr>
            <a:normAutofit/>
          </a:bodyPr>
          <a:lstStyle/>
          <a:p>
            <a:r>
              <a:rPr lang="pt-PT" sz="2800" b="1" dirty="0" smtClean="0">
                <a:latin typeface="Arial" pitchFamily="34" charset="0"/>
                <a:cs typeface="Arial" pitchFamily="34" charset="0"/>
              </a:rPr>
              <a:t>Na Escultura</a:t>
            </a:r>
            <a:endParaRPr lang="pt-PT" sz="2800" b="1" dirty="0">
              <a:latin typeface="Arial" pitchFamily="34" charset="0"/>
              <a:cs typeface="Arial" pitchFamily="34" charset="0"/>
            </a:endParaRPr>
          </a:p>
        </p:txBody>
      </p:sp>
      <p:sp>
        <p:nvSpPr>
          <p:cNvPr id="2049" name="Rectangle 1"/>
          <p:cNvSpPr>
            <a:spLocks noChangeArrowheads="1"/>
          </p:cNvSpPr>
          <p:nvPr/>
        </p:nvSpPr>
        <p:spPr bwMode="auto">
          <a:xfrm>
            <a:off x="571472" y="2418985"/>
            <a:ext cx="81439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Na escultura o amor representa-se na maior parte das vezes através da sexualidade, através de esculturas de pessoas a demonstrar </a:t>
            </a:r>
            <a:r>
              <a:rPr kumimoji="0" lang="pt-PT"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atos</a:t>
            </a:r>
            <a:r>
              <a:rPr kumimoji="0" lang="pt-PT"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t-PT"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afetivos</a:t>
            </a:r>
            <a:r>
              <a:rPr kumimoji="0" lang="pt-PT"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beijarem-se e agarrarem-se, na maior parte dos casos sem roupa.</a:t>
            </a:r>
            <a:endParaRPr kumimoji="0" lang="pt-PT"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m 4" descr="http://www.lorenzoquinnlleida.es/blog/wp-content/uploads/2009/12/during_love.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42910" y="4214818"/>
            <a:ext cx="3355086" cy="2266950"/>
          </a:xfrm>
          <a:prstGeom prst="rect">
            <a:avLst/>
          </a:prstGeom>
          <a:noFill/>
          <a:ln>
            <a:noFill/>
          </a:ln>
        </p:spPr>
      </p:pic>
      <p:pic>
        <p:nvPicPr>
          <p:cNvPr id="6" name="Imagem 5" descr="http://i.skyrock.net/1915/75761915/pics/2950658753_1_11.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43438" y="4143380"/>
            <a:ext cx="3238500" cy="242887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428604"/>
            <a:ext cx="8229600" cy="1143000"/>
          </a:xfrm>
        </p:spPr>
        <p:txBody>
          <a:bodyPr>
            <a:noAutofit/>
          </a:bodyPr>
          <a:lstStyle/>
          <a:p>
            <a:r>
              <a:rPr lang="pt-PT" b="1" dirty="0" smtClean="0">
                <a:solidFill>
                  <a:srgbClr val="C00000"/>
                </a:solidFill>
                <a:latin typeface="Arial" pitchFamily="34" charset="0"/>
                <a:cs typeface="Arial" pitchFamily="34" charset="0"/>
              </a:rPr>
              <a:t>Componentes </a:t>
            </a:r>
            <a:r>
              <a:rPr lang="pt-PT" b="1" dirty="0">
                <a:solidFill>
                  <a:srgbClr val="C00000"/>
                </a:solidFill>
                <a:latin typeface="Arial" pitchFamily="34" charset="0"/>
                <a:cs typeface="Arial" pitchFamily="34" charset="0"/>
              </a:rPr>
              <a:t>da interacção íntima</a:t>
            </a:r>
          </a:p>
        </p:txBody>
      </p:sp>
      <p:sp>
        <p:nvSpPr>
          <p:cNvPr id="3" name="Marcador de Posição de Conteúdo 2"/>
          <p:cNvSpPr>
            <a:spLocks noGrp="1"/>
          </p:cNvSpPr>
          <p:nvPr>
            <p:ph idx="1"/>
          </p:nvPr>
        </p:nvSpPr>
        <p:spPr>
          <a:xfrm>
            <a:off x="357158" y="2643182"/>
            <a:ext cx="8229600" cy="4525963"/>
          </a:xfrm>
        </p:spPr>
        <p:txBody>
          <a:bodyPr>
            <a:normAutofit/>
          </a:bodyPr>
          <a:lstStyle/>
          <a:p>
            <a:r>
              <a:rPr lang="pt-PT" sz="2200" dirty="0" smtClean="0"/>
              <a:t> </a:t>
            </a:r>
            <a:r>
              <a:rPr lang="pt-PT" sz="2200" dirty="0">
                <a:latin typeface="Arial" pitchFamily="34" charset="0"/>
                <a:cs typeface="Arial" pitchFamily="34" charset="0"/>
              </a:rPr>
              <a:t>A intimidade implica comunicação, essencialmente </a:t>
            </a:r>
            <a:r>
              <a:rPr lang="pt-PT" sz="2200" dirty="0" err="1">
                <a:latin typeface="Arial" pitchFamily="34" charset="0"/>
                <a:cs typeface="Arial" pitchFamily="34" charset="0"/>
              </a:rPr>
              <a:t>direta</a:t>
            </a:r>
            <a:r>
              <a:rPr lang="pt-PT" sz="2200" dirty="0">
                <a:latin typeface="Arial" pitchFamily="34" charset="0"/>
                <a:cs typeface="Arial" pitchFamily="34" charset="0"/>
              </a:rPr>
              <a:t> que pode ser verbal ou não verbal. </a:t>
            </a:r>
            <a:endParaRPr lang="pt-PT" sz="2200" dirty="0" smtClean="0">
              <a:latin typeface="Arial" pitchFamily="34" charset="0"/>
              <a:cs typeface="Arial" pitchFamily="34" charset="0"/>
            </a:endParaRPr>
          </a:p>
          <a:p>
            <a:endParaRPr lang="pt-PT" sz="2200" dirty="0">
              <a:latin typeface="Arial" pitchFamily="34" charset="0"/>
              <a:cs typeface="Arial" pitchFamily="34" charset="0"/>
            </a:endParaRPr>
          </a:p>
          <a:p>
            <a:r>
              <a:rPr lang="pt-PT" sz="2200" dirty="0" smtClean="0">
                <a:latin typeface="Arial" pitchFamily="34" charset="0"/>
                <a:cs typeface="Arial" pitchFamily="34" charset="0"/>
              </a:rPr>
              <a:t>As </a:t>
            </a:r>
            <a:r>
              <a:rPr lang="pt-PT" sz="2200" dirty="0">
                <a:latin typeface="Arial" pitchFamily="34" charset="0"/>
                <a:cs typeface="Arial" pitchFamily="34" charset="0"/>
              </a:rPr>
              <a:t>comunicações verbais dos pensamentos e emoções é um elemento fundamental da </a:t>
            </a:r>
            <a:r>
              <a:rPr lang="pt-PT" sz="2200" dirty="0" err="1">
                <a:latin typeface="Arial" pitchFamily="34" charset="0"/>
                <a:cs typeface="Arial" pitchFamily="34" charset="0"/>
              </a:rPr>
              <a:t>interação</a:t>
            </a:r>
            <a:r>
              <a:rPr lang="pt-PT" sz="2200" dirty="0">
                <a:latin typeface="Arial" pitchFamily="34" charset="0"/>
                <a:cs typeface="Arial" pitchFamily="34" charset="0"/>
              </a:rPr>
              <a:t> íntima. É através da conversa que partilhamos com o outro as nossas emoções, sentimentos e pensamentos mais íntimos e </a:t>
            </a:r>
            <a:r>
              <a:rPr lang="pt-PT" sz="2200" dirty="0" smtClean="0">
                <a:latin typeface="Arial" pitchFamily="34" charset="0"/>
                <a:cs typeface="Arial" pitchFamily="34" charset="0"/>
              </a:rPr>
              <a:t>confidências</a:t>
            </a:r>
            <a:endParaRPr lang="pt-PT" sz="2200" dirty="0">
              <a:latin typeface="Arial" pitchFamily="34" charset="0"/>
              <a:cs typeface="Arial" pitchFamily="34" charset="0"/>
            </a:endParaRPr>
          </a:p>
        </p:txBody>
      </p:sp>
      <p:pic>
        <p:nvPicPr>
          <p:cNvPr id="24578" name="Picture 2" descr="http://www.ufla.br/ascom/wp-content/uploads/2012/04/20.04-comunica%C3%A7%C3%A3o.jpg"/>
          <p:cNvPicPr>
            <a:picLocks noChangeAspect="1" noChangeArrowheads="1"/>
          </p:cNvPicPr>
          <p:nvPr/>
        </p:nvPicPr>
        <p:blipFill>
          <a:blip r:embed="rId2" cstate="print"/>
          <a:srcRect/>
          <a:stretch>
            <a:fillRect/>
          </a:stretch>
        </p:blipFill>
        <p:spPr bwMode="auto">
          <a:xfrm>
            <a:off x="6357950" y="1071546"/>
            <a:ext cx="2360246" cy="175259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solidFill>
                  <a:srgbClr val="FF0000"/>
                </a:solidFill>
              </a:rPr>
              <a:t>Representações do amor</a:t>
            </a:r>
            <a:endParaRPr lang="pt-PT" b="1" dirty="0">
              <a:solidFill>
                <a:srgbClr val="FF0000"/>
              </a:solidFill>
            </a:endParaRPr>
          </a:p>
        </p:txBody>
      </p:sp>
      <p:sp>
        <p:nvSpPr>
          <p:cNvPr id="3" name="Marcador de Posição de Conteúdo 2"/>
          <p:cNvSpPr>
            <a:spLocks noGrp="1"/>
          </p:cNvSpPr>
          <p:nvPr>
            <p:ph idx="1"/>
          </p:nvPr>
        </p:nvSpPr>
        <p:spPr/>
        <p:txBody>
          <a:bodyPr>
            <a:normAutofit/>
          </a:bodyPr>
          <a:lstStyle/>
          <a:p>
            <a:r>
              <a:rPr lang="pt-PT" sz="2800" b="1" dirty="0" smtClean="0">
                <a:latin typeface="Arial" pitchFamily="34" charset="0"/>
                <a:cs typeface="Arial" pitchFamily="34" charset="0"/>
              </a:rPr>
              <a:t>Na música</a:t>
            </a:r>
            <a:endParaRPr lang="pt-PT" sz="2800" b="1" dirty="0">
              <a:latin typeface="Arial" pitchFamily="34" charset="0"/>
              <a:cs typeface="Arial" pitchFamily="34" charset="0"/>
            </a:endParaRPr>
          </a:p>
        </p:txBody>
      </p:sp>
      <p:sp>
        <p:nvSpPr>
          <p:cNvPr id="1025" name="Rectangle 1"/>
          <p:cNvSpPr>
            <a:spLocks noChangeArrowheads="1"/>
          </p:cNvSpPr>
          <p:nvPr/>
        </p:nvSpPr>
        <p:spPr bwMode="auto">
          <a:xfrm>
            <a:off x="285720" y="2362936"/>
            <a:ext cx="857252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Na música o amor representa-se através de músicas românticas em que o cantor, na maior, parte das vezes dirige a música a alguém e enumera as suas qualidades e diz o porquê de se ter apaixonado e continuar apaixonado por essa pessoa, de uma forma bastante romântica.</a:t>
            </a:r>
            <a:endParaRPr kumimoji="0" lang="pt-PT"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m 4" descr="http://s3.hulkshare.com/song_images/original/a/b/2/ab2b70a18cd8369c52964b94f316b4b4.jpg?dd=142198305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42910" y="4357694"/>
            <a:ext cx="3714776" cy="2257425"/>
          </a:xfrm>
          <a:prstGeom prst="rect">
            <a:avLst/>
          </a:prstGeom>
          <a:noFill/>
          <a:ln>
            <a:noFill/>
          </a:ln>
        </p:spPr>
      </p:pic>
      <p:pic>
        <p:nvPicPr>
          <p:cNvPr id="6" name="Imagem 5" descr="http://mojosavings.com/wp-content/uploads/2014/02/Bruno-Mars-Just-the-Way-You-Are.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643570" y="4500570"/>
            <a:ext cx="2643178" cy="198595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57158" y="428604"/>
            <a:ext cx="8229600" cy="5429288"/>
          </a:xfrm>
        </p:spPr>
        <p:txBody>
          <a:bodyPr>
            <a:normAutofit/>
          </a:bodyPr>
          <a:lstStyle/>
          <a:p>
            <a:r>
              <a:rPr lang="pt-PT" sz="2200" dirty="0">
                <a:latin typeface="Arial" pitchFamily="34" charset="0"/>
                <a:cs typeface="Arial" pitchFamily="34" charset="0"/>
              </a:rPr>
              <a:t>As </a:t>
            </a:r>
            <a:r>
              <a:rPr lang="pt-PT" sz="2200" dirty="0" err="1">
                <a:latin typeface="Arial" pitchFamily="34" charset="0"/>
                <a:cs typeface="Arial" pitchFamily="34" charset="0"/>
              </a:rPr>
              <a:t>interações</a:t>
            </a:r>
            <a:r>
              <a:rPr lang="pt-PT" sz="2200" dirty="0">
                <a:latin typeface="Arial" pitchFamily="34" charset="0"/>
                <a:cs typeface="Arial" pitchFamily="34" charset="0"/>
              </a:rPr>
              <a:t> </a:t>
            </a:r>
            <a:r>
              <a:rPr lang="pt-PT" sz="2200" dirty="0" err="1">
                <a:latin typeface="Arial" pitchFamily="34" charset="0"/>
                <a:cs typeface="Arial" pitchFamily="34" charset="0"/>
              </a:rPr>
              <a:t>não-verbais</a:t>
            </a:r>
            <a:r>
              <a:rPr lang="pt-PT" sz="2200" dirty="0">
                <a:latin typeface="Arial" pitchFamily="34" charset="0"/>
                <a:cs typeface="Arial" pitchFamily="34" charset="0"/>
              </a:rPr>
              <a:t> manifestam de forma mais verdadeira os nossos sentimentos e emoções e, portanto, as nossas relações de intimidade: proximidade física, carícias, o toque, apoiar-se no corpo do outro, a forma como se sorri, como se olha o outro, etc. Por vezes, este tipo de </a:t>
            </a:r>
            <a:r>
              <a:rPr lang="pt-PT" sz="2200" dirty="0" err="1">
                <a:latin typeface="Arial" pitchFamily="34" charset="0"/>
                <a:cs typeface="Arial" pitchFamily="34" charset="0"/>
              </a:rPr>
              <a:t>interações</a:t>
            </a:r>
            <a:r>
              <a:rPr lang="pt-PT" sz="2200" dirty="0">
                <a:latin typeface="Arial" pitchFamily="34" charset="0"/>
                <a:cs typeface="Arial" pitchFamily="34" charset="0"/>
              </a:rPr>
              <a:t> </a:t>
            </a:r>
            <a:r>
              <a:rPr lang="pt-PT" sz="2200" dirty="0" smtClean="0">
                <a:latin typeface="Arial" pitchFamily="34" charset="0"/>
                <a:cs typeface="Arial" pitchFamily="34" charset="0"/>
              </a:rPr>
              <a:t>manifestam </a:t>
            </a:r>
            <a:r>
              <a:rPr lang="pt-PT" sz="2200" dirty="0">
                <a:latin typeface="Arial" pitchFamily="34" charset="0"/>
                <a:cs typeface="Arial" pitchFamily="34" charset="0"/>
              </a:rPr>
              <a:t>de forma mais verdadeira os nossos sentimentos e emoções. </a:t>
            </a:r>
          </a:p>
          <a:p>
            <a:endParaRPr lang="pt-PT" sz="2200" dirty="0" smtClean="0">
              <a:latin typeface="Arial" pitchFamily="34" charset="0"/>
              <a:cs typeface="Arial" pitchFamily="34" charset="0"/>
            </a:endParaRPr>
          </a:p>
          <a:p>
            <a:r>
              <a:rPr lang="pt-PT" sz="2200" dirty="0" smtClean="0">
                <a:latin typeface="Arial" pitchFamily="34" charset="0"/>
                <a:cs typeface="Arial" pitchFamily="34" charset="0"/>
              </a:rPr>
              <a:t>A forma como se sorri , como se olha para o outro, a cumplicidade dos olhares, os gestos, a forma como se coloca a cabeça, são outras formas de expressão e comunidade entre íntimos. As </a:t>
            </a:r>
            <a:r>
              <a:rPr lang="pt-PT" sz="2200" dirty="0" err="1" smtClean="0">
                <a:latin typeface="Arial" pitchFamily="34" charset="0"/>
                <a:cs typeface="Arial" pitchFamily="34" charset="0"/>
              </a:rPr>
              <a:t>interações</a:t>
            </a:r>
            <a:r>
              <a:rPr lang="pt-PT" sz="2200" dirty="0" smtClean="0">
                <a:latin typeface="Arial" pitchFamily="34" charset="0"/>
                <a:cs typeface="Arial" pitchFamily="34" charset="0"/>
              </a:rPr>
              <a:t> não verbais são emitidas e interpretadas por cada um deles.</a:t>
            </a:r>
          </a:p>
          <a:p>
            <a:pPr>
              <a:buNone/>
            </a:pPr>
            <a:endParaRPr lang="pt-PT"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00034" y="1428736"/>
            <a:ext cx="8229600" cy="4525963"/>
          </a:xfrm>
        </p:spPr>
        <p:txBody>
          <a:bodyPr>
            <a:normAutofit/>
          </a:bodyPr>
          <a:lstStyle/>
          <a:p>
            <a:r>
              <a:rPr lang="pt-PT" sz="2200" dirty="0" smtClean="0">
                <a:latin typeface="Arial" pitchFamily="34" charset="0"/>
                <a:cs typeface="Arial" pitchFamily="34" charset="0"/>
              </a:rPr>
              <a:t>Quando falamos de intimidade é importante ter em conta o contexto social, ou seja, a forma como as relações íntimas se exprimem e se exercitam varia com o espaço e o tempo.</a:t>
            </a:r>
          </a:p>
          <a:p>
            <a:endParaRPr lang="pt-PT" sz="2000" dirty="0">
              <a:latin typeface="Arial" pitchFamily="34" charset="0"/>
              <a:cs typeface="Arial" pitchFamily="34" charset="0"/>
            </a:endParaRPr>
          </a:p>
        </p:txBody>
      </p:sp>
      <p:pic>
        <p:nvPicPr>
          <p:cNvPr id="22530" name="Picture 2" descr="http://jennifercastellanoscastro.wikispaces.com/file/view/ljknjb.jpg/176687933/ljknjb.jpg"/>
          <p:cNvPicPr>
            <a:picLocks noChangeAspect="1" noChangeArrowheads="1"/>
          </p:cNvPicPr>
          <p:nvPr/>
        </p:nvPicPr>
        <p:blipFill>
          <a:blip r:embed="rId2" cstate="print"/>
          <a:srcRect/>
          <a:stretch>
            <a:fillRect/>
          </a:stretch>
        </p:blipFill>
        <p:spPr bwMode="auto">
          <a:xfrm>
            <a:off x="4572000" y="3276689"/>
            <a:ext cx="2519366" cy="268573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smtClean="0">
                <a:solidFill>
                  <a:srgbClr val="0070C0"/>
                </a:solidFill>
                <a:latin typeface="Arial" pitchFamily="34" charset="0"/>
                <a:cs typeface="Arial" pitchFamily="34" charset="0"/>
              </a:rPr>
              <a:t>Amizade</a:t>
            </a:r>
            <a:endParaRPr lang="pt-PT" b="1" dirty="0">
              <a:solidFill>
                <a:srgbClr val="0070C0"/>
              </a:solidFill>
              <a:latin typeface="Arial" pitchFamily="34" charset="0"/>
              <a:cs typeface="Arial" pitchFamily="34" charset="0"/>
            </a:endParaRPr>
          </a:p>
        </p:txBody>
      </p:sp>
      <p:sp>
        <p:nvSpPr>
          <p:cNvPr id="3" name="Marcador de Posição de Conteúdo 2"/>
          <p:cNvSpPr>
            <a:spLocks noGrp="1"/>
          </p:cNvSpPr>
          <p:nvPr>
            <p:ph idx="1"/>
          </p:nvPr>
        </p:nvSpPr>
        <p:spPr/>
        <p:txBody>
          <a:bodyPr>
            <a:normAutofit/>
          </a:bodyPr>
          <a:lstStyle/>
          <a:p>
            <a:r>
              <a:rPr lang="pt-PT" sz="2200" dirty="0">
                <a:latin typeface="Arial" pitchFamily="34" charset="0"/>
                <a:cs typeface="Arial" pitchFamily="34" charset="0"/>
              </a:rPr>
              <a:t>A amizade é um relacionamento humano que envolve conhecimento mútuo, estima e afeição. Amigos sentem-se bem na companhia uns dos outros e possuem um sentimento de lealdade entre si, ao ponto de colocarem os interesses dos outros antes dos próprios interesses. Os amigos são pessoas muito importantes na nossa vida, sendo irmãos ou mesmo tornando-se irmãos. Podemos contar, desabafar e confiar neles. Além de se divertirem também gostam de trabalhar juntos</a:t>
            </a:r>
            <a:r>
              <a:rPr lang="pt-PT" sz="2200" dirty="0" smtClean="0">
                <a:latin typeface="Arial" pitchFamily="34" charset="0"/>
                <a:cs typeface="Arial" pitchFamily="34" charset="0"/>
              </a:rPr>
              <a:t>.</a:t>
            </a:r>
            <a:r>
              <a:rPr lang="pt-PT" sz="2200" dirty="0">
                <a:latin typeface="Arial" pitchFamily="34" charset="0"/>
                <a:cs typeface="Arial" pitchFamily="34" charset="0"/>
              </a:rPr>
              <a:t> </a:t>
            </a:r>
            <a:r>
              <a:rPr lang="pt-PT" sz="2200" dirty="0" smtClean="0">
                <a:latin typeface="Arial" pitchFamily="34" charset="0"/>
                <a:cs typeface="Arial" pitchFamily="34" charset="0"/>
              </a:rPr>
              <a:t>A relação </a:t>
            </a:r>
            <a:r>
              <a:rPr lang="pt-PT" sz="2200" dirty="0">
                <a:latin typeface="Arial" pitchFamily="34" charset="0"/>
                <a:cs typeface="Arial" pitchFamily="34" charset="0"/>
              </a:rPr>
              <a:t>de amizade é então uma relação pessoal, informal, voluntaria, positiva, de confiança e lealdade, de longa duração, que facilita os </a:t>
            </a:r>
            <a:r>
              <a:rPr lang="pt-PT" sz="2200" dirty="0" err="1">
                <a:latin typeface="Arial" pitchFamily="34" charset="0"/>
                <a:cs typeface="Arial" pitchFamily="34" charset="0"/>
              </a:rPr>
              <a:t>objetivos</a:t>
            </a:r>
            <a:r>
              <a:rPr lang="pt-PT" sz="2200" dirty="0">
                <a:latin typeface="Arial" pitchFamily="34" charset="0"/>
                <a:cs typeface="Arial" pitchFamily="34" charset="0"/>
              </a:rPr>
              <a:t> que os envolvidos querem </a:t>
            </a:r>
            <a:r>
              <a:rPr lang="pt-PT" sz="2200" dirty="0" smtClean="0">
                <a:latin typeface="Arial" pitchFamily="34" charset="0"/>
                <a:cs typeface="Arial" pitchFamily="34" charset="0"/>
              </a:rPr>
              <a:t>atingir.</a:t>
            </a:r>
            <a:endParaRPr lang="pt-PT" sz="2200" dirty="0">
              <a:latin typeface="Arial" pitchFamily="34" charset="0"/>
              <a:cs typeface="Arial" pitchFamily="34" charset="0"/>
            </a:endParaRPr>
          </a:p>
          <a:p>
            <a:endParaRPr lang="pt-P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PT" b="1" dirty="0" err="1" smtClean="0">
                <a:solidFill>
                  <a:srgbClr val="0070C0"/>
                </a:solidFill>
              </a:rPr>
              <a:t>Fatores</a:t>
            </a:r>
            <a:r>
              <a:rPr lang="pt-PT" b="1" dirty="0" smtClean="0">
                <a:solidFill>
                  <a:srgbClr val="0070C0"/>
                </a:solidFill>
              </a:rPr>
              <a:t> que determinam a amizade</a:t>
            </a:r>
            <a:endParaRPr lang="pt-PT" b="1" dirty="0">
              <a:solidFill>
                <a:srgbClr val="0070C0"/>
              </a:solidFill>
            </a:endParaRPr>
          </a:p>
        </p:txBody>
      </p:sp>
      <p:sp>
        <p:nvSpPr>
          <p:cNvPr id="3" name="Marcador de Posição de Conteúdo 2"/>
          <p:cNvSpPr>
            <a:spLocks noGrp="1"/>
          </p:cNvSpPr>
          <p:nvPr>
            <p:ph idx="1"/>
          </p:nvPr>
        </p:nvSpPr>
        <p:spPr>
          <a:xfrm>
            <a:off x="428596" y="1500174"/>
            <a:ext cx="8229600" cy="4525963"/>
          </a:xfrm>
        </p:spPr>
        <p:txBody>
          <a:bodyPr>
            <a:noAutofit/>
          </a:bodyPr>
          <a:lstStyle/>
          <a:p>
            <a:r>
              <a:rPr lang="pt-PT" sz="2200" b="1" i="1" u="sng" dirty="0" smtClean="0">
                <a:latin typeface="Arial" pitchFamily="34" charset="0"/>
                <a:cs typeface="Arial" pitchFamily="34" charset="0"/>
              </a:rPr>
              <a:t> </a:t>
            </a:r>
            <a:r>
              <a:rPr lang="pt-PT" sz="2200" b="1" i="1" u="sng" dirty="0">
                <a:latin typeface="Arial" pitchFamily="34" charset="0"/>
                <a:cs typeface="Arial" pitchFamily="34" charset="0"/>
              </a:rPr>
              <a:t>Idade:</a:t>
            </a:r>
            <a:r>
              <a:rPr lang="pt-PT" sz="2200" b="1" dirty="0">
                <a:latin typeface="Arial" pitchFamily="34" charset="0"/>
                <a:cs typeface="Arial" pitchFamily="34" charset="0"/>
              </a:rPr>
              <a:t> </a:t>
            </a:r>
            <a:r>
              <a:rPr lang="pt-PT" sz="2200" dirty="0">
                <a:latin typeface="Arial" pitchFamily="34" charset="0"/>
                <a:cs typeface="Arial" pitchFamily="34" charset="0"/>
              </a:rPr>
              <a:t>Apesar de serem necessárias relações de amizade em qualquer faixa etária, estas são demonstradas e encaradas de forma totalmente distinta.</a:t>
            </a:r>
          </a:p>
          <a:p>
            <a:endParaRPr lang="pt-PT" sz="2200" b="1" dirty="0" smtClean="0">
              <a:latin typeface="Arial" pitchFamily="34" charset="0"/>
              <a:cs typeface="Arial" pitchFamily="34" charset="0"/>
            </a:endParaRPr>
          </a:p>
          <a:p>
            <a:endParaRPr lang="pt-PT" sz="2200" b="1" dirty="0">
              <a:latin typeface="Arial" pitchFamily="34" charset="0"/>
              <a:cs typeface="Arial" pitchFamily="34" charset="0"/>
            </a:endParaRPr>
          </a:p>
          <a:p>
            <a:r>
              <a:rPr lang="pt-PT" sz="2200" b="1" u="sng" dirty="0" smtClean="0">
                <a:latin typeface="Arial" pitchFamily="34" charset="0"/>
                <a:cs typeface="Arial" pitchFamily="34" charset="0"/>
              </a:rPr>
              <a:t>Na </a:t>
            </a:r>
            <a:r>
              <a:rPr lang="pt-PT" sz="2200" b="1" u="sng" dirty="0">
                <a:latin typeface="Arial" pitchFamily="34" charset="0"/>
                <a:cs typeface="Arial" pitchFamily="34" charset="0"/>
              </a:rPr>
              <a:t>infância</a:t>
            </a:r>
            <a:r>
              <a:rPr lang="pt-PT" sz="2200" dirty="0">
                <a:latin typeface="Arial" pitchFamily="34" charset="0"/>
                <a:cs typeface="Arial" pitchFamily="34" charset="0"/>
              </a:rPr>
              <a:t>, são grandes orientadoras do desenvolvimento cognitivo e </a:t>
            </a:r>
            <a:r>
              <a:rPr lang="pt-PT" sz="2200" dirty="0" err="1">
                <a:latin typeface="Arial" pitchFamily="34" charset="0"/>
                <a:cs typeface="Arial" pitchFamily="34" charset="0"/>
              </a:rPr>
              <a:t>socioafectivo</a:t>
            </a:r>
            <a:r>
              <a:rPr lang="pt-PT" sz="2200" dirty="0">
                <a:latin typeface="Arial" pitchFamily="34" charset="0"/>
                <a:cs typeface="Arial" pitchFamily="34" charset="0"/>
              </a:rPr>
              <a:t>, tendo um importante papel da construção da autonomia das crianças. Introduzem-se nas crianças os valores da lealdade, cooperação, afeição e segurança. </a:t>
            </a:r>
          </a:p>
          <a:p>
            <a:endParaRPr lang="pt-PT"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00034" y="1071546"/>
            <a:ext cx="8229600" cy="4525963"/>
          </a:xfrm>
        </p:spPr>
        <p:txBody>
          <a:bodyPr>
            <a:normAutofit/>
          </a:bodyPr>
          <a:lstStyle/>
          <a:p>
            <a:r>
              <a:rPr lang="pt-PT" sz="2200" b="1" u="sng" dirty="0" smtClean="0">
                <a:latin typeface="Arial" pitchFamily="34" charset="0"/>
                <a:cs typeface="Arial" pitchFamily="34" charset="0"/>
              </a:rPr>
              <a:t>Na adolescência</a:t>
            </a:r>
            <a:r>
              <a:rPr lang="pt-PT" sz="2200" dirty="0" smtClean="0">
                <a:latin typeface="Arial" pitchFamily="34" charset="0"/>
                <a:cs typeface="Arial" pitchFamily="34" charset="0"/>
              </a:rPr>
              <a:t>, os amigos assumem um papel importantíssimo no processo de socialização e afirmação do indivíduo. As amizades assumem o maior grau de importância e funcionam como centro de apoio numa fase complicada da construção do indivíduo. </a:t>
            </a:r>
          </a:p>
          <a:p>
            <a:pPr>
              <a:buNone/>
            </a:pPr>
            <a:r>
              <a:rPr lang="pt-PT" sz="2200" dirty="0" smtClean="0">
                <a:latin typeface="Arial" pitchFamily="34" charset="0"/>
                <a:cs typeface="Arial" pitchFamily="34" charset="0"/>
              </a:rPr>
              <a:t> </a:t>
            </a:r>
          </a:p>
          <a:p>
            <a:r>
              <a:rPr lang="pt-PT" sz="2200" b="1" u="sng" dirty="0" smtClean="0">
                <a:latin typeface="Arial" pitchFamily="34" charset="0"/>
                <a:cs typeface="Arial" pitchFamily="34" charset="0"/>
              </a:rPr>
              <a:t>Na fase adulta</a:t>
            </a:r>
            <a:r>
              <a:rPr lang="pt-PT" sz="2200" dirty="0" smtClean="0">
                <a:latin typeface="Arial" pitchFamily="34" charset="0"/>
                <a:cs typeface="Arial" pitchFamily="34" charset="0"/>
              </a:rPr>
              <a:t>, os amigos não são tão relevantes como na adolescência. A não ser que já advenham de outras fases da vida, não é comum haver muita intimidade. São relações estruturadas e ocupam um lugar muito mais periférico do que a família que, entretanto, se forma. </a:t>
            </a:r>
          </a:p>
          <a:p>
            <a:endParaRPr lang="pt-PT"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PT" b="1" dirty="0" err="1" smtClean="0">
                <a:solidFill>
                  <a:srgbClr val="0070C0"/>
                </a:solidFill>
                <a:latin typeface="Arial" pitchFamily="34" charset="0"/>
                <a:cs typeface="Arial" pitchFamily="34" charset="0"/>
              </a:rPr>
              <a:t>Fatores</a:t>
            </a:r>
            <a:r>
              <a:rPr lang="pt-PT" b="1" dirty="0" smtClean="0">
                <a:solidFill>
                  <a:srgbClr val="0070C0"/>
                </a:solidFill>
                <a:latin typeface="Arial" pitchFamily="34" charset="0"/>
                <a:cs typeface="Arial" pitchFamily="34" charset="0"/>
              </a:rPr>
              <a:t> que determinam a amizade </a:t>
            </a:r>
            <a:endParaRPr lang="pt-PT" b="1" dirty="0">
              <a:solidFill>
                <a:srgbClr val="0070C0"/>
              </a:solidFill>
              <a:latin typeface="Arial" pitchFamily="34" charset="0"/>
              <a:cs typeface="Arial" pitchFamily="34" charset="0"/>
            </a:endParaRPr>
          </a:p>
        </p:txBody>
      </p:sp>
      <p:sp>
        <p:nvSpPr>
          <p:cNvPr id="3" name="Marcador de Posição de Conteúdo 2"/>
          <p:cNvSpPr>
            <a:spLocks noGrp="1"/>
          </p:cNvSpPr>
          <p:nvPr>
            <p:ph idx="1"/>
          </p:nvPr>
        </p:nvSpPr>
        <p:spPr>
          <a:xfrm>
            <a:off x="428596" y="1571612"/>
            <a:ext cx="8229600" cy="4525963"/>
          </a:xfrm>
        </p:spPr>
        <p:txBody>
          <a:bodyPr/>
          <a:lstStyle/>
          <a:p>
            <a:r>
              <a:rPr lang="pt-PT" sz="2200" b="1" i="1" u="sng" dirty="0">
                <a:latin typeface="Arial" pitchFamily="34" charset="0"/>
                <a:cs typeface="Arial" pitchFamily="34" charset="0"/>
              </a:rPr>
              <a:t>- Género:</a:t>
            </a:r>
            <a:r>
              <a:rPr lang="pt-PT" sz="2200" dirty="0">
                <a:latin typeface="Arial" pitchFamily="34" charset="0"/>
                <a:cs typeface="Arial" pitchFamily="34" charset="0"/>
              </a:rPr>
              <a:t> Os homens e as mulheres têm formas diferentes de encarar a amizade. As mulheres são muito mais confidentes, íntimas e cúmplices do que a maioria dos homens. </a:t>
            </a:r>
          </a:p>
          <a:p>
            <a:endParaRPr lang="pt-PT" dirty="0"/>
          </a:p>
        </p:txBody>
      </p:sp>
      <p:pic>
        <p:nvPicPr>
          <p:cNvPr id="18434" name="Picture 2" descr="http://edgblogs.s3.amazonaws.com/mulher7por7/files/2011/02/homens-e-mulheres.jpg"/>
          <p:cNvPicPr>
            <a:picLocks noChangeAspect="1" noChangeArrowheads="1"/>
          </p:cNvPicPr>
          <p:nvPr/>
        </p:nvPicPr>
        <p:blipFill>
          <a:blip r:embed="rId2" cstate="print"/>
          <a:srcRect/>
          <a:stretch>
            <a:fillRect/>
          </a:stretch>
        </p:blipFill>
        <p:spPr bwMode="auto">
          <a:xfrm>
            <a:off x="3929058" y="2857496"/>
            <a:ext cx="3357586" cy="335758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1639</Words>
  <Application>Microsoft Office PowerPoint</Application>
  <PresentationFormat>Apresentação no Ecrã (4:3)</PresentationFormat>
  <Paragraphs>92</Paragraphs>
  <Slides>30</Slides>
  <Notes>0</Notes>
  <HiddenSlides>0</HiddenSlides>
  <MMClips>0</MMClips>
  <ScaleCrop>false</ScaleCrop>
  <HeadingPairs>
    <vt:vector size="4" baseType="variant">
      <vt:variant>
        <vt:lpstr>Tema</vt:lpstr>
      </vt:variant>
      <vt:variant>
        <vt:i4>1</vt:i4>
      </vt:variant>
      <vt:variant>
        <vt:lpstr>Títulos dos diapositivos</vt:lpstr>
      </vt:variant>
      <vt:variant>
        <vt:i4>30</vt:i4>
      </vt:variant>
    </vt:vector>
  </HeadingPairs>
  <TitlesOfParts>
    <vt:vector size="31" baseType="lpstr">
      <vt:lpstr>Tema do Office</vt:lpstr>
      <vt:lpstr>Intimidade , Amor e Amizade</vt:lpstr>
      <vt:lpstr>Intimidade</vt:lpstr>
      <vt:lpstr>Componentes da interacção íntima</vt:lpstr>
      <vt:lpstr>Diapositivo 4</vt:lpstr>
      <vt:lpstr>Diapositivo 5</vt:lpstr>
      <vt:lpstr>Amizade</vt:lpstr>
      <vt:lpstr>Fatores que determinam a amizade</vt:lpstr>
      <vt:lpstr>Diapositivo 8</vt:lpstr>
      <vt:lpstr>Fatores que determinam a amizade </vt:lpstr>
      <vt:lpstr>Fatores que determinam a amizade </vt:lpstr>
      <vt:lpstr>Amor</vt:lpstr>
      <vt:lpstr>Tipos de amor</vt:lpstr>
      <vt:lpstr>Tipos de amor</vt:lpstr>
      <vt:lpstr>Tipos de amor</vt:lpstr>
      <vt:lpstr>Amizade e amor na adolescência</vt:lpstr>
      <vt:lpstr>Diapositivo 16</vt:lpstr>
      <vt:lpstr>Diapositivo 17</vt:lpstr>
      <vt:lpstr>Diapositivo 18</vt:lpstr>
      <vt:lpstr>Moratória psicossocial</vt:lpstr>
      <vt:lpstr>Modelo triangular do amor</vt:lpstr>
      <vt:lpstr>Modelo triangular do amor</vt:lpstr>
      <vt:lpstr>Modelo triangular do amor</vt:lpstr>
      <vt:lpstr>Modelo triangular do amor</vt:lpstr>
      <vt:lpstr>Formas de amor</vt:lpstr>
      <vt:lpstr>Diapositivo 25</vt:lpstr>
      <vt:lpstr>Representações do amor</vt:lpstr>
      <vt:lpstr>Representações do amor</vt:lpstr>
      <vt:lpstr>Representações do amor</vt:lpstr>
      <vt:lpstr>Representações do amor</vt:lpstr>
      <vt:lpstr>Representações do amor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Intimidade , Amor e Amizade</dc:title>
  <dc:creator>Iuri</dc:creator>
  <cp:lastModifiedBy>TOSHIBA</cp:lastModifiedBy>
  <cp:revision>55</cp:revision>
  <dcterms:created xsi:type="dcterms:W3CDTF">2016-02-15T21:26:15Z</dcterms:created>
  <dcterms:modified xsi:type="dcterms:W3CDTF">2016-02-23T21:01:04Z</dcterms:modified>
</cp:coreProperties>
</file>